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10" r:id="rId4"/>
    <p:sldId id="263" r:id="rId5"/>
    <p:sldId id="309" r:id="rId6"/>
    <p:sldId id="265" r:id="rId7"/>
    <p:sldId id="266" r:id="rId8"/>
    <p:sldId id="267" r:id="rId9"/>
    <p:sldId id="305" r:id="rId10"/>
    <p:sldId id="306" r:id="rId11"/>
    <p:sldId id="268" r:id="rId12"/>
    <p:sldId id="274" r:id="rId13"/>
    <p:sldId id="307" r:id="rId14"/>
    <p:sldId id="279" r:id="rId15"/>
    <p:sldId id="280" r:id="rId16"/>
    <p:sldId id="308" r:id="rId17"/>
    <p:sldId id="284" r:id="rId18"/>
    <p:sldId id="283" r:id="rId19"/>
    <p:sldId id="288" r:id="rId20"/>
    <p:sldId id="287" r:id="rId21"/>
    <p:sldId id="312" r:id="rId22"/>
    <p:sldId id="313" r:id="rId23"/>
    <p:sldId id="289" r:id="rId24"/>
    <p:sldId id="290" r:id="rId25"/>
    <p:sldId id="291" r:id="rId26"/>
    <p:sldId id="292" r:id="rId27"/>
    <p:sldId id="302" r:id="rId28"/>
    <p:sldId id="294" r:id="rId29"/>
    <p:sldId id="295"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56"/>
    <a:srgbClr val="AE2C83"/>
    <a:srgbClr val="007033"/>
    <a:srgbClr val="31349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04" autoAdjust="0"/>
    <p:restoredTop sz="52847" autoAdjust="0"/>
  </p:normalViewPr>
  <p:slideViewPr>
    <p:cSldViewPr>
      <p:cViewPr>
        <p:scale>
          <a:sx n="81" d="100"/>
          <a:sy n="81" d="100"/>
        </p:scale>
        <p:origin x="-82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Trone" userId="e8e0155965d1d290" providerId="LiveId" clId="{33E462E0-4BF1-47AA-8C5B-079971FCE47A}"/>
    <pc:docChg chg="modSld">
      <pc:chgData name="Anita Trone" userId="e8e0155965d1d290" providerId="LiveId" clId="{33E462E0-4BF1-47AA-8C5B-079971FCE47A}" dt="2022-01-09T13:39:21.466" v="14" actId="20577"/>
      <pc:docMkLst>
        <pc:docMk/>
      </pc:docMkLst>
      <pc:sldChg chg="modSp mod">
        <pc:chgData name="Anita Trone" userId="e8e0155965d1d290" providerId="LiveId" clId="{33E462E0-4BF1-47AA-8C5B-079971FCE47A}" dt="2022-01-09T13:39:21.466" v="14" actId="20577"/>
        <pc:sldMkLst>
          <pc:docMk/>
          <pc:sldMk cId="253305373" sldId="256"/>
        </pc:sldMkLst>
        <pc:spChg chg="mod">
          <ac:chgData name="Anita Trone" userId="e8e0155965d1d290" providerId="LiveId" clId="{33E462E0-4BF1-47AA-8C5B-079971FCE47A}" dt="2022-01-09T13:39:21.466" v="14" actId="20577"/>
          <ac:spMkLst>
            <pc:docMk/>
            <pc:sldMk cId="253305373"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25CB640-7879-4262-995B-088ACA4BBEAB}" type="datetimeFigureOut">
              <a:rPr lang="en-US" smtClean="0"/>
              <a:t>1/9/2022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620112B-73FC-4DF4-B9F3-2EC06945673E}" type="slidenum">
              <a:rPr lang="en-US" smtClean="0"/>
              <a:t>‹#›</a:t>
            </a:fld>
            <a:endParaRPr lang="en-US"/>
          </a:p>
        </p:txBody>
      </p:sp>
    </p:spTree>
    <p:extLst>
      <p:ext uri="{BB962C8B-B14F-4D97-AF65-F5344CB8AC3E}">
        <p14:creationId xmlns:p14="http://schemas.microsoft.com/office/powerpoint/2010/main" val="129418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69D71F-B5C8-4FCC-BFA5-46D034162DE9}" type="datetime1">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72890032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369CF-D5E8-4C49-B995-EBA83AF14255}" type="datetime1">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142297289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D47FC-F1F0-4D77-9DCC-4651233659CD}" type="datetime1">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76107559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CF195-2C23-4341-8347-D51095CD06EE}" type="datetime1">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367101586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E542F-BD50-4003-A13B-D18B75283C1F}" type="datetime1">
              <a:rPr lang="en-US" smtClean="0"/>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1486843092"/>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38CF41-7512-49BF-8BFF-CE0807E0A4FB}" type="datetime1">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30306483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833714-F695-47AA-AB1C-3E1DACCC60A2}" type="datetime1">
              <a:rPr lang="en-US" smtClean="0"/>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69624189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873476-D1F0-49F7-AE0C-FD90E9603418}" type="datetime1">
              <a:rPr lang="en-US" smtClean="0"/>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246497226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927F-2E4E-4891-A96B-7EA57FEE9EEE}" type="datetime1">
              <a:rPr lang="en-US" smtClean="0"/>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341904727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4BA41-2C9A-46C5-B074-A5AEF1CFB71F}" type="datetime1">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405033459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F072B-2E15-4B3B-810A-EEA6F5FFFDC2}" type="datetime1">
              <a:rPr lang="en-US" smtClean="0"/>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F1FB1-6FC6-41C0-A510-A249985BB26B}" type="slidenum">
              <a:rPr lang="en-US" smtClean="0"/>
              <a:t>‹#›</a:t>
            </a:fld>
            <a:endParaRPr lang="en-US"/>
          </a:p>
        </p:txBody>
      </p:sp>
    </p:spTree>
    <p:extLst>
      <p:ext uri="{BB962C8B-B14F-4D97-AF65-F5344CB8AC3E}">
        <p14:creationId xmlns:p14="http://schemas.microsoft.com/office/powerpoint/2010/main" val="310147202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BC266-BE66-4B81-BB6D-98A0B91AA141}" type="datetime1">
              <a:rPr lang="en-US" smtClean="0"/>
              <a:t>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F1FB1-6FC6-41C0-A510-A249985BB26B}" type="slidenum">
              <a:rPr lang="en-US" smtClean="0"/>
              <a:t>‹#›</a:t>
            </a:fld>
            <a:endParaRPr lang="en-US"/>
          </a:p>
        </p:txBody>
      </p:sp>
    </p:spTree>
    <p:extLst>
      <p:ext uri="{BB962C8B-B14F-4D97-AF65-F5344CB8AC3E}">
        <p14:creationId xmlns:p14="http://schemas.microsoft.com/office/powerpoint/2010/main" val="393175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2ahUKEwizz7DJt9rfAhVOM6wKHWeuDpEQjRx6BAgBEAU&amp;url=https://sites.google.com/a/gonzagagala.org/christmasgala/committee-chairs&amp;psig=AOvVaw1jm2aIO3T1IqkbGn9M3isc&amp;ust=154690798999315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google.com/url?sa=i&amp;rct=j&amp;q=&amp;esrc=s&amp;source=images&amp;cd=&amp;cad=rja&amp;uact=8&amp;ved=2ahUKEwjev-7nvObfAhWIna0KHRIPCc4QjRx6BAgBEAU&amp;url=https://twitter.com/wtwyoungrepubs&amp;psig=AOvVaw0nQ2PEQHTFDvqBS_bJqjuY&amp;ust=15473217314846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i4ud74vebfAhULRqwKHYUiDNcQjRx6BAgBEAU&amp;url=http://www.valdostaymca.org/programs/&amp;psig=AOvVaw0vXj8LIRQMGjORbNIHgVpk&amp;ust=1547322009217042"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google.com/url?sa=i&amp;rct=j&amp;q=&amp;esrc=s&amp;source=images&amp;cd=&amp;cad=rja&amp;uact=8&amp;ved=2ahUKEwi4ud74vebfAhULRqwKHYUiDNcQjRx6BAgBEAU&amp;url=http://www.valdostaymca.org/programs/&amp;psig=AOvVaw0vXj8LIRQMGjORbNIHgVpk&amp;ust=1547322009217042"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www.google.com/url?sa=i&amp;rct=j&amp;q=&amp;esrc=s&amp;source=images&amp;cd=&amp;ved=2ahUKEwjUt-afxebfAhUSEqwKHbwQB-gQjRx6BAgBEAU&amp;url=http://www.greendale.org/departments/community_learning_center/greendale_public_library/donations.php&amp;psig=AOvVaw0TfcmvVhKdOdosrvRZzoeY&amp;ust=1547323981797610" TargetMode="Externa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google.com/url?sa=i&amp;rct=j&amp;q=&amp;esrc=s&amp;source=images&amp;cd=&amp;cad=rja&amp;uact=8&amp;ved=2ahUKEwjs_5q4tubfAhVPcq0KHQ7_AcwQjRx6BAgBEAU&amp;url=http://www.aberdeenwa.gov/meeting-notice/&amp;psig=AOvVaw02Wh3vtdGtVb4jvm2w2mri&amp;ust=154731994176230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0"/>
            <a:ext cx="8534400" cy="3279775"/>
          </a:xfrm>
        </p:spPr>
        <p:txBody>
          <a:bodyPr>
            <a:normAutofit fontScale="90000"/>
          </a:bodyPr>
          <a:lstStyle/>
          <a:p>
            <a:r>
              <a:rPr lang="en-US" sz="6000" dirty="0">
                <a:solidFill>
                  <a:srgbClr val="C00000"/>
                </a:solidFill>
                <a:latin typeface="Times New Roman" panose="02020603050405020304" pitchFamily="18" charset="0"/>
                <a:cs typeface="Times New Roman" panose="02020603050405020304" pitchFamily="18" charset="0"/>
              </a:rPr>
              <a:t>Achievement Awards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NvFRW Achievement Awards Chair</a:t>
            </a:r>
            <a:r>
              <a:rPr lang="en-US" sz="5300" dirty="0">
                <a:latin typeface="Times New Roman" panose="02020603050405020304" pitchFamily="18" charset="0"/>
                <a:cs typeface="Times New Roman" panose="02020603050405020304" pitchFamily="18" charset="0"/>
              </a:rPr>
              <a:t/>
            </a:r>
            <a:br>
              <a:rPr lang="en-US" sz="5300" dirty="0">
                <a:latin typeface="Times New Roman" panose="02020603050405020304" pitchFamily="18" charset="0"/>
                <a:cs typeface="Times New Roman" panose="02020603050405020304" pitchFamily="18" charset="0"/>
              </a:rPr>
            </a:br>
            <a:r>
              <a:rPr lang="en-US" sz="4800" dirty="0">
                <a:solidFill>
                  <a:schemeClr val="tx2">
                    <a:lumMod val="75000"/>
                  </a:schemeClr>
                </a:solidFill>
                <a:latin typeface="Times New Roman" panose="02020603050405020304" pitchFamily="18" charset="0"/>
                <a:cs typeface="Times New Roman" panose="02020603050405020304" pitchFamily="18" charset="0"/>
              </a:rPr>
              <a:t>January 2022 – December 2023</a:t>
            </a:r>
            <a:br>
              <a:rPr lang="en-US" sz="4800" dirty="0">
                <a:solidFill>
                  <a:schemeClr val="tx2">
                    <a:lumMod val="75000"/>
                  </a:schemeClr>
                </a:solidFill>
                <a:latin typeface="Times New Roman" panose="02020603050405020304" pitchFamily="18" charset="0"/>
                <a:cs typeface="Times New Roman" panose="02020603050405020304" pitchFamily="18" charset="0"/>
              </a:rPr>
            </a:br>
            <a:r>
              <a:rPr lang="en-US" sz="4800" dirty="0">
                <a:solidFill>
                  <a:schemeClr val="tx2">
                    <a:lumMod val="75000"/>
                  </a:schemeClr>
                </a:solidFill>
                <a:latin typeface="Times New Roman" panose="02020603050405020304" pitchFamily="18" charset="0"/>
                <a:cs typeface="Times New Roman" panose="02020603050405020304" pitchFamily="18" charset="0"/>
              </a:rPr>
              <a:t>by </a:t>
            </a:r>
            <a:r>
              <a:rPr lang="en-US" sz="4800">
                <a:solidFill>
                  <a:schemeClr val="tx2">
                    <a:lumMod val="75000"/>
                  </a:schemeClr>
                </a:solidFill>
                <a:latin typeface="Times New Roman" panose="02020603050405020304" pitchFamily="18" charset="0"/>
                <a:cs typeface="Times New Roman" panose="02020603050405020304" pitchFamily="18" charset="0"/>
              </a:rPr>
              <a:t>Anita Trone</a:t>
            </a:r>
            <a:r>
              <a:rPr lang="en-US" sz="4800" dirty="0">
                <a:solidFill>
                  <a:schemeClr val="tx2">
                    <a:lumMod val="75000"/>
                  </a:schemeClr>
                </a:solidFill>
              </a:rPr>
              <a:t/>
            </a:r>
            <a:br>
              <a:rPr lang="en-US" sz="4800" dirty="0">
                <a:solidFill>
                  <a:schemeClr val="tx2">
                    <a:lumMod val="75000"/>
                  </a:schemeClr>
                </a:solidFill>
              </a:rPr>
            </a:br>
            <a:endParaRPr lang="en-US" sz="53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04800"/>
            <a:ext cx="2667000" cy="2667000"/>
          </a:xfrm>
          <a:prstGeom prst="rect">
            <a:avLst/>
          </a:prstGeom>
        </p:spPr>
      </p:pic>
      <p:sp>
        <p:nvSpPr>
          <p:cNvPr id="3" name="Slide Number Placeholder 2"/>
          <p:cNvSpPr>
            <a:spLocks noGrp="1"/>
          </p:cNvSpPr>
          <p:nvPr>
            <p:ph type="sldNum" sz="quarter" idx="12"/>
          </p:nvPr>
        </p:nvSpPr>
        <p:spPr/>
        <p:txBody>
          <a:bodyPr/>
          <a:lstStyle/>
          <a:p>
            <a:fld id="{E19F1FB1-6FC6-41C0-A510-A249985BB26B}" type="slidenum">
              <a:rPr lang="en-US" smtClean="0"/>
              <a:t>1</a:t>
            </a:fld>
            <a:endParaRPr lang="en-US"/>
          </a:p>
        </p:txBody>
      </p:sp>
    </p:spTree>
    <p:extLst>
      <p:ext uri="{BB962C8B-B14F-4D97-AF65-F5344CB8AC3E}">
        <p14:creationId xmlns:p14="http://schemas.microsoft.com/office/powerpoint/2010/main" val="25330537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80" y="1646990"/>
            <a:ext cx="8229600" cy="4982410"/>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514350" indent="-514350">
              <a:buFont typeface="+mj-lt"/>
              <a:buAutoNum type="arabicPeriod"/>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TextBox 1"/>
          <p:cNvSpPr txBox="1"/>
          <p:nvPr/>
        </p:nvSpPr>
        <p:spPr>
          <a:xfrm>
            <a:off x="3962400" y="5494768"/>
            <a:ext cx="4408846" cy="707886"/>
          </a:xfrm>
          <a:prstGeom prst="rect">
            <a:avLst/>
          </a:prstGeom>
          <a:noFill/>
        </p:spPr>
        <p:txBody>
          <a:bodyPr wrap="square" rtlCol="0">
            <a:spAutoFit/>
          </a:bodyPr>
          <a:lstStyle/>
          <a:p>
            <a:pPr algn="ctr"/>
            <a:r>
              <a:rPr lang="en-US" sz="2000" b="1" dirty="0">
                <a:solidFill>
                  <a:schemeClr val="accent4">
                    <a:lumMod val="75000"/>
                  </a:schemeClr>
                </a:solidFill>
                <a:latin typeface="Times New Roman" panose="02020603050405020304" pitchFamily="18" charset="0"/>
                <a:cs typeface="Times New Roman" panose="02020603050405020304" pitchFamily="18" charset="0"/>
              </a:rPr>
              <a:t>Remember, the same person can be the chair of more than one committee!</a:t>
            </a:r>
          </a:p>
        </p:txBody>
      </p:sp>
      <p:pic>
        <p:nvPicPr>
          <p:cNvPr id="4102" name="Picture 6" descr="Image result for Committee chai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71" y="5411910"/>
            <a:ext cx="3601107" cy="87360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sp>
        <p:nvSpPr>
          <p:cNvPr id="14" name="Rectangle 13"/>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843088"/>
            <a:ext cx="79629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1"/>
          <p:cNvSpPr>
            <a:spLocks noGrp="1"/>
          </p:cNvSpPr>
          <p:nvPr>
            <p:ph type="sldNum" sz="quarter" idx="12"/>
          </p:nvPr>
        </p:nvSpPr>
        <p:spPr/>
        <p:txBody>
          <a:bodyPr/>
          <a:lstStyle/>
          <a:p>
            <a:fld id="{E19F1FB1-6FC6-41C0-A510-A249985BB26B}" type="slidenum">
              <a:rPr lang="en-US" smtClean="0"/>
              <a:t>10</a:t>
            </a:fld>
            <a:endParaRPr lang="en-US" dirty="0"/>
          </a:p>
        </p:txBody>
      </p:sp>
    </p:spTree>
    <p:extLst>
      <p:ext uri="{BB962C8B-B14F-4D97-AF65-F5344CB8AC3E}">
        <p14:creationId xmlns:p14="http://schemas.microsoft.com/office/powerpoint/2010/main" val="806345231"/>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14" y="1371600"/>
            <a:ext cx="8690772" cy="4983162"/>
          </a:xfrm>
        </p:spPr>
        <p:txBody>
          <a:bodyPr>
            <a:normAutofit/>
          </a:bodyPr>
          <a:lstStyle/>
          <a:p>
            <a:pPr marL="0" indent="0" algn="ctr">
              <a:spcBef>
                <a:spcPts val="0"/>
              </a:spcBef>
              <a:buNone/>
            </a:pPr>
            <a:r>
              <a:rPr lang="en-US" dirty="0"/>
              <a:t>Some points you may have to work for:   </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Slide Number Placeholder 1"/>
          <p:cNvSpPr>
            <a:spLocks noGrp="1"/>
          </p:cNvSpPr>
          <p:nvPr>
            <p:ph type="sldNum" sz="quarter" idx="12"/>
          </p:nvPr>
        </p:nvSpPr>
        <p:spPr/>
        <p:txBody>
          <a:bodyPr/>
          <a:lstStyle/>
          <a:p>
            <a:fld id="{E19F1FB1-6FC6-41C0-A510-A249985BB26B}" type="slidenum">
              <a:rPr lang="en-US" smtClean="0"/>
              <a:t>11</a:t>
            </a:fld>
            <a:endParaRPr lang="en-US"/>
          </a:p>
        </p:txBody>
      </p:sp>
      <p:pic>
        <p:nvPicPr>
          <p:cNvPr id="4098" name="Picture 2" descr="Image result for young republica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485" y="3852410"/>
            <a:ext cx="1938789" cy="19387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Road to Achievement Awards</a:t>
            </a:r>
          </a:p>
        </p:txBody>
      </p:sp>
      <p:sp>
        <p:nvSpPr>
          <p:cNvPr id="14" name="Rectangle 13"/>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05" y="2014538"/>
            <a:ext cx="7981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05" y="3000376"/>
            <a:ext cx="79057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76128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6" name="Slide Number Placeholder 5"/>
          <p:cNvSpPr>
            <a:spLocks noGrp="1"/>
          </p:cNvSpPr>
          <p:nvPr>
            <p:ph type="sldNum" sz="quarter" idx="12"/>
          </p:nvPr>
        </p:nvSpPr>
        <p:spPr/>
        <p:txBody>
          <a:bodyPr/>
          <a:lstStyle/>
          <a:p>
            <a:fld id="{E19F1FB1-6FC6-41C0-A510-A249985BB26B}" type="slidenum">
              <a:rPr lang="en-US" smtClean="0"/>
              <a:t>12</a:t>
            </a:fld>
            <a:endParaRPr lang="en-US"/>
          </a:p>
        </p:txBody>
      </p:sp>
      <p:pic>
        <p:nvPicPr>
          <p:cNvPr id="15" name="Picture 2" descr="http://www.mainstreetbartlesville.org/images/user_images/join-us-head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7" t="16142" r="7662" b="7521"/>
          <a:stretch/>
        </p:blipFill>
        <p:spPr bwMode="auto">
          <a:xfrm>
            <a:off x="4038600" y="5738911"/>
            <a:ext cx="3186279" cy="937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nevadagop.org/wp-content/uploads/2015/08/Screen-Shot-2015-08-26-at-10.35.07-AM-1024x64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57" t="11409" r="8893" b="18417"/>
          <a:stretch/>
        </p:blipFill>
        <p:spPr bwMode="auto">
          <a:xfrm>
            <a:off x="2057400" y="5796930"/>
            <a:ext cx="1518312" cy="82141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695289" y="274638"/>
            <a:ext cx="5809182"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sp>
        <p:nvSpPr>
          <p:cNvPr id="18" name="Rectangle 17"/>
          <p:cNvSpPr/>
          <p:nvPr/>
        </p:nvSpPr>
        <p:spPr>
          <a:xfrm>
            <a:off x="1409465" y="827529"/>
            <a:ext cx="6380829" cy="63094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500" b="1" dirty="0">
                <a:ln w="9525">
                  <a:solidFill>
                    <a:schemeClr val="tx1"/>
                  </a:solidFill>
                </a:ln>
                <a:solidFill>
                  <a:srgbClr val="FF0000"/>
                </a:solidFill>
                <a:latin typeface="Times New Roman" panose="02020603050405020304" pitchFamily="18" charset="0"/>
                <a:cs typeface="Times New Roman" panose="02020603050405020304" pitchFamily="18" charset="0"/>
              </a:rPr>
              <a:t>Membership Development</a:t>
            </a:r>
          </a:p>
        </p:txBody>
      </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7613"/>
          <a:stretch/>
        </p:blipFill>
        <p:spPr bwMode="auto">
          <a:xfrm>
            <a:off x="669125" y="1752600"/>
            <a:ext cx="7817831" cy="389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855901"/>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274638"/>
            <a:ext cx="5809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sp>
        <p:nvSpPr>
          <p:cNvPr id="6" name="Slide Number Placeholder 5"/>
          <p:cNvSpPr>
            <a:spLocks noGrp="1"/>
          </p:cNvSpPr>
          <p:nvPr>
            <p:ph type="sldNum" sz="quarter" idx="12"/>
          </p:nvPr>
        </p:nvSpPr>
        <p:spPr/>
        <p:txBody>
          <a:bodyPr/>
          <a:lstStyle/>
          <a:p>
            <a:fld id="{E19F1FB1-6FC6-41C0-A510-A249985BB26B}" type="slidenum">
              <a:rPr lang="en-US" smtClean="0"/>
              <a:t>13</a:t>
            </a:fld>
            <a:endParaRPr lang="en-US"/>
          </a:p>
        </p:txBody>
      </p:sp>
      <p:pic>
        <p:nvPicPr>
          <p:cNvPr id="14" name="Picture 8" descr="http://www.sarpychamber.org/resource/resmgr/welcome_h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316357"/>
            <a:ext cx="4757619" cy="31242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5065594" y="3418366"/>
            <a:ext cx="3773606" cy="29201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rgbClr val="00B050"/>
                </a:solidFill>
                <a:latin typeface="Times New Roman" panose="02020603050405020304" pitchFamily="18" charset="0"/>
                <a:cs typeface="Times New Roman" panose="02020603050405020304" pitchFamily="18" charset="0"/>
              </a:rPr>
              <a:t>Sometimes we get lost in our own discussions a with the people we are comfortable with. When someone comes to your club for the first few times, as a visitor or a new member, make sure they are very welcome.  No one should ever sit alone.   This is the key to membership retention.</a:t>
            </a:r>
          </a:p>
        </p:txBody>
      </p:sp>
      <p:sp>
        <p:nvSpPr>
          <p:cNvPr id="5" name="Rectangle 4"/>
          <p:cNvSpPr/>
          <p:nvPr/>
        </p:nvSpPr>
        <p:spPr>
          <a:xfrm>
            <a:off x="1409465" y="1027837"/>
            <a:ext cx="6380829" cy="63094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500" b="1" dirty="0">
                <a:ln w="9525">
                  <a:solidFill>
                    <a:schemeClr val="tx1"/>
                  </a:solidFill>
                </a:ln>
                <a:solidFill>
                  <a:srgbClr val="00B050"/>
                </a:solidFill>
                <a:latin typeface="Times New Roman" panose="02020603050405020304" pitchFamily="18" charset="0"/>
                <a:cs typeface="Times New Roman" panose="02020603050405020304" pitchFamily="18" charset="0"/>
              </a:rPr>
              <a:t>Membership Development</a:t>
            </a: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0"/>
          <a:stretch/>
        </p:blipFill>
        <p:spPr bwMode="auto">
          <a:xfrm>
            <a:off x="529201" y="1954282"/>
            <a:ext cx="79057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82394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pic>
        <p:nvPicPr>
          <p:cNvPr id="1028" name="Picture 4" descr="Image result for creative programs"/>
          <p:cNvPicPr>
            <a:picLocks noChangeAspect="1" noChangeArrowheads="1"/>
          </p:cNvPicPr>
          <p:nvPr/>
        </p:nvPicPr>
        <p:blipFill rotWithShape="1">
          <a:blip r:embed="rId4">
            <a:extLst>
              <a:ext uri="{28A0092B-C50C-407E-A947-70E740481C1C}">
                <a14:useLocalDpi xmlns:a14="http://schemas.microsoft.com/office/drawing/2010/main" val="0"/>
              </a:ext>
            </a:extLst>
          </a:blip>
          <a:srcRect b="6388"/>
          <a:stretch/>
        </p:blipFill>
        <p:spPr bwMode="auto">
          <a:xfrm>
            <a:off x="3735965" y="1295400"/>
            <a:ext cx="1727830" cy="1200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097" y="6435515"/>
            <a:ext cx="8397875"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Combine items for more points.  Invite a Republican speakers to speak about issues!</a:t>
            </a: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83214"/>
          <a:stretch/>
        </p:blipFill>
        <p:spPr bwMode="auto">
          <a:xfrm>
            <a:off x="441324" y="2495455"/>
            <a:ext cx="8264526" cy="40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19F1FB1-6FC6-41C0-A510-A249985BB26B}" type="slidenum">
              <a:rPr lang="en-US" smtClean="0"/>
              <a:t>14</a:t>
            </a:fld>
            <a:endParaRPr lang="en-US"/>
          </a:p>
        </p:txBody>
      </p:sp>
      <p:sp>
        <p:nvSpPr>
          <p:cNvPr id="13" name="Title 1"/>
          <p:cNvSpPr txBox="1">
            <a:spLocks/>
          </p:cNvSpPr>
          <p:nvPr/>
        </p:nvSpPr>
        <p:spPr>
          <a:xfrm>
            <a:off x="1695289" y="160338"/>
            <a:ext cx="5809182" cy="54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 </a:t>
            </a:r>
          </a:p>
        </p:txBody>
      </p:sp>
      <p:pic>
        <p:nvPicPr>
          <p:cNvPr id="14" name="Picture 2" descr="Image result for programs">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457" b="26381"/>
          <a:stretch/>
        </p:blipFill>
        <p:spPr bwMode="auto">
          <a:xfrm>
            <a:off x="2649538" y="659714"/>
            <a:ext cx="3844925" cy="54333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990600" y="2890807"/>
            <a:ext cx="6784975" cy="360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198274"/>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b="7419"/>
          <a:stretch/>
        </p:blipFill>
        <p:spPr bwMode="auto">
          <a:xfrm>
            <a:off x="7357758" y="26922"/>
            <a:ext cx="1581150"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8135" y="5066350"/>
            <a:ext cx="8965865" cy="646331"/>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There are many ways to mix and match to get the maximum points.  That is why it is important for your club leadership to always ask, do we get Achievement Awards for this?  If not, how can we tweak it so we can get the points.   You can do all of these with a little creativity. Keep the ideas lab open at all times so you can be creative!  </a:t>
            </a:r>
          </a:p>
        </p:txBody>
      </p:sp>
      <p:pic>
        <p:nvPicPr>
          <p:cNvPr id="2053" name="Picture 5" descr="https://europa.eu/youth/sites/eac-eyp/files/styles/proposal_list/public/ideas_lab_vertical_logo_-_no_text_-_375_x_192_13.png?itok=0UwPqN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582" y="5696116"/>
            <a:ext cx="2142171" cy="11002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25" y="3835"/>
            <a:ext cx="1166088" cy="1166088"/>
          </a:xfrm>
          <a:prstGeom prst="rect">
            <a:avLst/>
          </a:prstGeom>
        </p:spPr>
      </p:pic>
      <p:sp>
        <p:nvSpPr>
          <p:cNvPr id="9" name="Title 1"/>
          <p:cNvSpPr txBox="1">
            <a:spLocks/>
          </p:cNvSpPr>
          <p:nvPr/>
        </p:nvSpPr>
        <p:spPr>
          <a:xfrm>
            <a:off x="1695289" y="160338"/>
            <a:ext cx="5809182" cy="54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 </a:t>
            </a:r>
          </a:p>
        </p:txBody>
      </p:sp>
      <p:sp>
        <p:nvSpPr>
          <p:cNvPr id="6" name="Slide Number Placeholder 5"/>
          <p:cNvSpPr>
            <a:spLocks noGrp="1"/>
          </p:cNvSpPr>
          <p:nvPr>
            <p:ph type="sldNum" sz="quarter" idx="12"/>
          </p:nvPr>
        </p:nvSpPr>
        <p:spPr/>
        <p:txBody>
          <a:bodyPr/>
          <a:lstStyle/>
          <a:p>
            <a:fld id="{E19F1FB1-6FC6-41C0-A510-A249985BB26B}" type="slidenum">
              <a:rPr lang="en-US" smtClean="0"/>
              <a:t>15</a:t>
            </a:fld>
            <a:endParaRPr lang="en-US"/>
          </a:p>
        </p:txBody>
      </p:sp>
      <p:pic>
        <p:nvPicPr>
          <p:cNvPr id="5122" name="Picture 2" descr="Image result for program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457" b="26381"/>
          <a:stretch/>
        </p:blipFill>
        <p:spPr bwMode="auto">
          <a:xfrm>
            <a:off x="2649538" y="659714"/>
            <a:ext cx="3844925" cy="54333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529" y="1489712"/>
            <a:ext cx="8524276" cy="35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119" y="5704467"/>
            <a:ext cx="967594" cy="99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7758" y="5636831"/>
            <a:ext cx="967594" cy="99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41472"/>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2468562"/>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b="7419"/>
          <a:stretch/>
        </p:blipFill>
        <p:spPr bwMode="auto">
          <a:xfrm>
            <a:off x="7357758" y="26922"/>
            <a:ext cx="1581150"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6534" y="4267200"/>
            <a:ext cx="7530933" cy="2015936"/>
          </a:xfrm>
          <a:prstGeom prst="rect">
            <a:avLst/>
          </a:prstGeom>
          <a:noFill/>
        </p:spPr>
        <p:txBody>
          <a:bodyPr wrap="square" rtlCol="0">
            <a:spAutoFit/>
          </a:bodyPr>
          <a:lstStyle/>
          <a:p>
            <a:pPr marL="342900" indent="-342900">
              <a:buFont typeface="Arial" panose="020B0604020202020204" pitchFamily="34" charset="0"/>
              <a:buChar char="•"/>
            </a:pPr>
            <a:r>
              <a:rPr lang="en-US" sz="2500" b="1" dirty="0">
                <a:solidFill>
                  <a:schemeClr val="tx2">
                    <a:lumMod val="60000"/>
                    <a:lumOff val="40000"/>
                  </a:schemeClr>
                </a:solidFill>
                <a:latin typeface="Times New Roman" panose="02020603050405020304" pitchFamily="18" charset="0"/>
                <a:cs typeface="Times New Roman" panose="02020603050405020304" pitchFamily="18" charset="0"/>
              </a:rPr>
              <a:t>You get points on the first two items if your president and treasurer attended the NvFRW training in either 2022 or 2023.  </a:t>
            </a:r>
          </a:p>
          <a:p>
            <a:pPr marL="342900" indent="-342900">
              <a:buFont typeface="Arial" panose="020B0604020202020204" pitchFamily="34" charset="0"/>
              <a:buChar char="•"/>
            </a:pPr>
            <a:r>
              <a:rPr lang="en-US" sz="2500" b="1" dirty="0">
                <a:solidFill>
                  <a:schemeClr val="tx2">
                    <a:lumMod val="60000"/>
                    <a:lumOff val="40000"/>
                  </a:schemeClr>
                </a:solidFill>
                <a:latin typeface="Times New Roman" panose="02020603050405020304" pitchFamily="18" charset="0"/>
                <a:cs typeface="Times New Roman" panose="02020603050405020304" pitchFamily="18" charset="0"/>
              </a:rPr>
              <a:t>Notice on the last item, you just have to budget some funds for this.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25" y="3835"/>
            <a:ext cx="1166088" cy="1166088"/>
          </a:xfrm>
          <a:prstGeom prst="rect">
            <a:avLst/>
          </a:prstGeom>
        </p:spPr>
      </p:pic>
      <p:sp>
        <p:nvSpPr>
          <p:cNvPr id="6" name="Slide Number Placeholder 5"/>
          <p:cNvSpPr>
            <a:spLocks noGrp="1"/>
          </p:cNvSpPr>
          <p:nvPr>
            <p:ph type="sldNum" sz="quarter" idx="12"/>
          </p:nvPr>
        </p:nvSpPr>
        <p:spPr/>
        <p:txBody>
          <a:bodyPr/>
          <a:lstStyle/>
          <a:p>
            <a:fld id="{E19F1FB1-6FC6-41C0-A510-A249985BB26B}" type="slidenum">
              <a:rPr lang="en-US" smtClean="0"/>
              <a:t>16</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723" y="336017"/>
            <a:ext cx="5238314" cy="1393392"/>
          </a:xfrm>
          <a:prstGeom prst="rect">
            <a:avLst/>
          </a:prstGeom>
        </p:spPr>
      </p:pic>
      <p:sp>
        <p:nvSpPr>
          <p:cNvPr id="10" name="Title 1"/>
          <p:cNvSpPr txBox="1">
            <a:spLocks/>
          </p:cNvSpPr>
          <p:nvPr/>
        </p:nvSpPr>
        <p:spPr>
          <a:xfrm>
            <a:off x="1695289" y="160338"/>
            <a:ext cx="5809182" cy="54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 </a:t>
            </a: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5" y="1719884"/>
            <a:ext cx="79343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0738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274638"/>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 </a:t>
            </a:r>
          </a:p>
        </p:txBody>
      </p:sp>
      <p:sp>
        <p:nvSpPr>
          <p:cNvPr id="2" name="TextBox 1"/>
          <p:cNvSpPr txBox="1"/>
          <p:nvPr/>
        </p:nvSpPr>
        <p:spPr>
          <a:xfrm>
            <a:off x="183177" y="5888669"/>
            <a:ext cx="8777646" cy="707886"/>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2022 is the campaign year, so this is the year to maximize your campaign points.  Be creative.</a:t>
            </a:r>
          </a:p>
        </p:txBody>
      </p:sp>
      <p:sp>
        <p:nvSpPr>
          <p:cNvPr id="6" name="Slide Number Placeholder 5"/>
          <p:cNvSpPr>
            <a:spLocks noGrp="1"/>
          </p:cNvSpPr>
          <p:nvPr>
            <p:ph type="sldNum" sz="quarter" idx="12"/>
          </p:nvPr>
        </p:nvSpPr>
        <p:spPr/>
        <p:txBody>
          <a:bodyPr/>
          <a:lstStyle/>
          <a:p>
            <a:fld id="{E19F1FB1-6FC6-41C0-A510-A249985BB26B}" type="slidenum">
              <a:rPr lang="en-US" smtClean="0"/>
              <a:t>17</a:t>
            </a:fld>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6276"/>
          <a:stretch/>
        </p:blipFill>
        <p:spPr>
          <a:xfrm>
            <a:off x="3170445" y="795130"/>
            <a:ext cx="2803111" cy="936117"/>
          </a:xfrm>
          <a:prstGeom prst="rect">
            <a:avLst/>
          </a:prstGeom>
        </p:spPr>
      </p:pic>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98"/>
          <a:stretch/>
        </p:blipFill>
        <p:spPr bwMode="auto">
          <a:xfrm>
            <a:off x="611981" y="1731247"/>
            <a:ext cx="8159106" cy="399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71552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274638"/>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 </a:t>
            </a:r>
          </a:p>
        </p:txBody>
      </p:sp>
      <p:sp>
        <p:nvSpPr>
          <p:cNvPr id="2" name="TextBox 1"/>
          <p:cNvSpPr txBox="1"/>
          <p:nvPr/>
        </p:nvSpPr>
        <p:spPr>
          <a:xfrm>
            <a:off x="113488" y="5486896"/>
            <a:ext cx="8892839" cy="1200329"/>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Have voter registration forms with you at all events.  If you have a booth, walk around and ask other booth participants if they need to register.  Walk parades before they start to register voters.  </a:t>
            </a:r>
          </a:p>
        </p:txBody>
      </p:sp>
      <p:sp>
        <p:nvSpPr>
          <p:cNvPr id="5" name="Slide Number Placeholder 4"/>
          <p:cNvSpPr>
            <a:spLocks noGrp="1"/>
          </p:cNvSpPr>
          <p:nvPr>
            <p:ph type="sldNum" sz="quarter" idx="12"/>
          </p:nvPr>
        </p:nvSpPr>
        <p:spPr/>
        <p:txBody>
          <a:bodyPr/>
          <a:lstStyle/>
          <a:p>
            <a:fld id="{E19F1FB1-6FC6-41C0-A510-A249985BB26B}" type="slidenum">
              <a:rPr lang="en-US" smtClean="0"/>
              <a:t>18</a:t>
            </a:fld>
            <a:endParaRPr lang="en-US" dirty="0"/>
          </a:p>
        </p:txBody>
      </p:sp>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6276"/>
          <a:stretch/>
        </p:blipFill>
        <p:spPr>
          <a:xfrm>
            <a:off x="3170445" y="900171"/>
            <a:ext cx="2803111" cy="936117"/>
          </a:xfrm>
          <a:prstGeom prst="rect">
            <a:avLst/>
          </a:prstGeom>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836288"/>
            <a:ext cx="79248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72861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descr="http://www.hsvcity.com/police/images2/community_relation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556" y="836495"/>
            <a:ext cx="3720889" cy="12273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blog.edmentum.com/sites/blog.edmentum.com/files/styles/blog_image/public/images/Communication.jpg?itok=YIYss922"/>
          <p:cNvPicPr>
            <a:picLocks noChangeAspect="1" noChangeArrowheads="1"/>
          </p:cNvPicPr>
          <p:nvPr/>
        </p:nvPicPr>
        <p:blipFill rotWithShape="1">
          <a:blip r:embed="rId5">
            <a:extLst>
              <a:ext uri="{28A0092B-C50C-407E-A947-70E740481C1C}">
                <a14:useLocalDpi xmlns:a14="http://schemas.microsoft.com/office/drawing/2010/main" val="0"/>
              </a:ext>
            </a:extLst>
          </a:blip>
          <a:srcRect t="33549" b="28774"/>
          <a:stretch/>
        </p:blipFill>
        <p:spPr bwMode="auto">
          <a:xfrm>
            <a:off x="341667" y="3581400"/>
            <a:ext cx="8460667" cy="2078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75" y="5486400"/>
            <a:ext cx="8563180" cy="1384995"/>
          </a:xfrm>
          <a:prstGeom prst="rect">
            <a:avLst/>
          </a:prstGeom>
          <a:noFill/>
        </p:spPr>
        <p:txBody>
          <a:bodyPr wrap="square" rtlCol="0">
            <a:spAutoFit/>
          </a:bodyPr>
          <a:lstStyle/>
          <a:p>
            <a:pPr algn="ctr"/>
            <a:r>
              <a:rPr lang="en-US" sz="2800" b="1" dirty="0">
                <a:solidFill>
                  <a:schemeClr val="accent1">
                    <a:lumMod val="75000"/>
                  </a:schemeClr>
                </a:solidFill>
                <a:latin typeface="Times New Roman" panose="02020603050405020304" pitchFamily="18" charset="0"/>
                <a:cs typeface="Times New Roman" panose="02020603050405020304" pitchFamily="18" charset="0"/>
              </a:rPr>
              <a:t>There are many ways to communicate:  Press releases, email, social media, etc.  The important thing is to use all of them in the most effective way possible.</a:t>
            </a:r>
          </a:p>
        </p:txBody>
      </p:sp>
      <p:sp>
        <p:nvSpPr>
          <p:cNvPr id="7" name="Slide Number Placeholder 6"/>
          <p:cNvSpPr>
            <a:spLocks noGrp="1"/>
          </p:cNvSpPr>
          <p:nvPr>
            <p:ph type="sldNum" sz="quarter" idx="12"/>
          </p:nvPr>
        </p:nvSpPr>
        <p:spPr/>
        <p:txBody>
          <a:bodyPr/>
          <a:lstStyle/>
          <a:p>
            <a:fld id="{E19F1FB1-6FC6-41C0-A510-A249985BB26B}" type="slidenum">
              <a:rPr lang="en-US" smtClean="0"/>
              <a:t>19</a:t>
            </a:fld>
            <a:endParaRPr lang="en-US" dirty="0"/>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667" y="2466975"/>
            <a:ext cx="8454437"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84017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73162"/>
          </a:xfrm>
        </p:spPr>
        <p:txBody>
          <a:bodyPr>
            <a:normAutofit fontScale="90000"/>
          </a:bodyPr>
          <a:lstStyle/>
          <a:p>
            <a:r>
              <a:rPr lang="en-US" dirty="0">
                <a:latin typeface="Times New Roman" panose="02020603050405020304" pitchFamily="18" charset="0"/>
                <a:cs typeface="Times New Roman" panose="02020603050405020304" pitchFamily="18" charset="0"/>
              </a:rPr>
              <a:t>Achievement Awards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Chair’s 2022-23 Goals</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b="1" dirty="0">
                <a:latin typeface="Times New Roman" panose="02020603050405020304" pitchFamily="18" charset="0"/>
                <a:cs typeface="Times New Roman" panose="02020603050405020304" pitchFamily="18" charset="0"/>
              </a:rPr>
              <a:t>All Nevada Clubs receive an achievement award in this biennium – the highest one possible.</a:t>
            </a:r>
          </a:p>
          <a:p>
            <a:r>
              <a:rPr lang="en-US" b="1" dirty="0">
                <a:latin typeface="Times New Roman" panose="02020603050405020304" pitchFamily="18" charset="0"/>
                <a:cs typeface="Times New Roman" panose="02020603050405020304" pitchFamily="18" charset="0"/>
              </a:rPr>
              <a:t>Every Nevada club have an Achievement Awards Chair.</a:t>
            </a:r>
          </a:p>
          <a:p>
            <a:r>
              <a:rPr lang="en-US" b="1" dirty="0">
                <a:latin typeface="Times New Roman" panose="02020603050405020304" pitchFamily="18" charset="0"/>
                <a:cs typeface="Times New Roman" panose="02020603050405020304" pitchFamily="18" charset="0"/>
              </a:rPr>
              <a:t>All club officers and committee chairs think Achievement Awards when making club plans.</a:t>
            </a:r>
          </a:p>
          <a:p>
            <a:r>
              <a:rPr lang="en-US" b="1" dirty="0">
                <a:latin typeface="Times New Roman" panose="02020603050405020304" pitchFamily="18" charset="0"/>
                <a:cs typeface="Times New Roman" panose="02020603050405020304" pitchFamily="18" charset="0"/>
              </a:rPr>
              <a:t>All clubs discuss Achievement Awards at every Executive Committee and/or Board of Directors Meeting.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8622"/>
            <a:ext cx="1166088" cy="1166088"/>
          </a:xfrm>
          <a:prstGeom prst="rect">
            <a:avLst/>
          </a:prstGeom>
        </p:spPr>
      </p:pic>
      <p:sp>
        <p:nvSpPr>
          <p:cNvPr id="4" name="Slide Number Placeholder 3"/>
          <p:cNvSpPr>
            <a:spLocks noGrp="1"/>
          </p:cNvSpPr>
          <p:nvPr>
            <p:ph type="sldNum" sz="quarter" idx="12"/>
          </p:nvPr>
        </p:nvSpPr>
        <p:spPr/>
        <p:txBody>
          <a:bodyPr/>
          <a:lstStyle/>
          <a:p>
            <a:fld id="{E19F1FB1-6FC6-41C0-A510-A249985BB26B}" type="slidenum">
              <a:rPr lang="en-US" smtClean="0"/>
              <a:t>2</a:t>
            </a:fld>
            <a:endParaRPr lang="en-US"/>
          </a:p>
        </p:txBody>
      </p:sp>
    </p:spTree>
    <p:extLst>
      <p:ext uri="{BB962C8B-B14F-4D97-AF65-F5344CB8AC3E}">
        <p14:creationId xmlns:p14="http://schemas.microsoft.com/office/powerpoint/2010/main" val="1941750735"/>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7" name="Picture 7" descr="http://images.firstcovers.com/covers/s/support_our_troops-2171.jpg"/>
          <p:cNvPicPr>
            <a:picLocks noChangeAspect="1" noChangeArrowheads="1"/>
          </p:cNvPicPr>
          <p:nvPr/>
        </p:nvPicPr>
        <p:blipFill rotWithShape="1">
          <a:blip r:embed="rId4">
            <a:extLst>
              <a:ext uri="{28A0092B-C50C-407E-A947-70E740481C1C}">
                <a14:useLocalDpi xmlns:a14="http://schemas.microsoft.com/office/drawing/2010/main" val="0"/>
              </a:ext>
            </a:extLst>
          </a:blip>
          <a:srcRect t="13845" b="13897"/>
          <a:stretch/>
        </p:blipFill>
        <p:spPr bwMode="auto">
          <a:xfrm>
            <a:off x="2039262" y="807682"/>
            <a:ext cx="5430040" cy="1454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918" y="3257542"/>
            <a:ext cx="8722164" cy="1569660"/>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Most clubs already do this.  However, if your club does not, it is very easy to start.  You can pass a card around at your meeting and send it to a service member.  Care packages are very inexpensive and very much appreciated.</a:t>
            </a:r>
          </a:p>
        </p:txBody>
      </p:sp>
      <p:sp>
        <p:nvSpPr>
          <p:cNvPr id="7" name="Slide Number Placeholder 6"/>
          <p:cNvSpPr>
            <a:spLocks noGrp="1"/>
          </p:cNvSpPr>
          <p:nvPr>
            <p:ph type="sldNum" sz="quarter" idx="12"/>
          </p:nvPr>
        </p:nvSpPr>
        <p:spPr/>
        <p:txBody>
          <a:bodyPr/>
          <a:lstStyle/>
          <a:p>
            <a:fld id="{E19F1FB1-6FC6-41C0-A510-A249985BB26B}" type="slidenum">
              <a:rPr lang="en-US" smtClean="0"/>
              <a:t>20</a:t>
            </a:fld>
            <a:endParaRPr lang="en-US"/>
          </a:p>
        </p:txBody>
      </p:sp>
      <p:pic>
        <p:nvPicPr>
          <p:cNvPr id="6151" name="Picture 7" descr="C:\Users\Anita\AppData\Local\Microsoft\Windows\INetCache\IE\2H02Z5U1\care-package-300x1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827202"/>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97" y="2543175"/>
            <a:ext cx="8822885" cy="57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97615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55575" y="5181600"/>
            <a:ext cx="8722164"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Again, this is easy to do.  Ask your Caring for America chair to take care of this!</a:t>
            </a:r>
          </a:p>
        </p:txBody>
      </p:sp>
      <p:sp>
        <p:nvSpPr>
          <p:cNvPr id="7" name="Slide Number Placeholder 6"/>
          <p:cNvSpPr>
            <a:spLocks noGrp="1"/>
          </p:cNvSpPr>
          <p:nvPr>
            <p:ph type="sldNum" sz="quarter" idx="12"/>
          </p:nvPr>
        </p:nvSpPr>
        <p:spPr/>
        <p:txBody>
          <a:bodyPr/>
          <a:lstStyle/>
          <a:p>
            <a:fld id="{E19F1FB1-6FC6-41C0-A510-A249985BB26B}" type="slidenum">
              <a:rPr lang="en-US" smtClean="0"/>
              <a:t>21</a:t>
            </a:fld>
            <a:endParaRPr lang="en-US"/>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900" b="8792"/>
          <a:stretch/>
        </p:blipFill>
        <p:spPr bwMode="auto">
          <a:xfrm>
            <a:off x="1881139" y="961191"/>
            <a:ext cx="5470932" cy="281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4038600"/>
            <a:ext cx="7934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5623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06375" y="5181600"/>
            <a:ext cx="8722164" cy="1200329"/>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We hope that this will not be an issue in the current biennium, but it could be.  You can post items of interest about the Corona virus on your website or in your newsletter.  </a:t>
            </a:r>
          </a:p>
        </p:txBody>
      </p:sp>
      <p:sp>
        <p:nvSpPr>
          <p:cNvPr id="7" name="Slide Number Placeholder 6"/>
          <p:cNvSpPr>
            <a:spLocks noGrp="1"/>
          </p:cNvSpPr>
          <p:nvPr>
            <p:ph type="sldNum" sz="quarter" idx="12"/>
          </p:nvPr>
        </p:nvSpPr>
        <p:spPr/>
        <p:txBody>
          <a:bodyPr/>
          <a:lstStyle/>
          <a:p>
            <a:fld id="{E19F1FB1-6FC6-41C0-A510-A249985BB26B}" type="slidenum">
              <a:rPr lang="en-US" smtClean="0"/>
              <a:t>22</a:t>
            </a:fld>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238685"/>
            <a:ext cx="20574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1" y="3867150"/>
            <a:ext cx="79343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Do-the-five[1]"/>
          <p:cNvPicPr>
            <a:picLocks noChangeAspect="1" noChangeArrowheads="1"/>
          </p:cNvPicPr>
          <p:nvPr/>
        </p:nvPicPr>
        <p:blipFill>
          <a:blip r:embed="rId6">
            <a:extLst>
              <a:ext uri="{28A0092B-C50C-407E-A947-70E740481C1C}">
                <a14:useLocalDpi xmlns:a14="http://schemas.microsoft.com/office/drawing/2010/main" val="0"/>
              </a:ext>
            </a:extLst>
          </a:blip>
          <a:srcRect l="30403" t="19023" r="38921" b="16911"/>
          <a:stretch>
            <a:fillRect/>
          </a:stretch>
        </p:blipFill>
        <p:spPr bwMode="auto">
          <a:xfrm>
            <a:off x="4599880" y="920406"/>
            <a:ext cx="2224087" cy="258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7C80"/>
                  </a:outerShdw>
                </a:effectLst>
              </a14:hiddenEffects>
            </a:ext>
          </a:extLst>
        </p:spPr>
      </p:pic>
    </p:spTree>
    <p:extLst>
      <p:ext uri="{BB962C8B-B14F-4D97-AF65-F5344CB8AC3E}">
        <p14:creationId xmlns:p14="http://schemas.microsoft.com/office/powerpoint/2010/main" val="226351649"/>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5616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descr="http://www.amitypublications.com/wp-content/uploads/2010/11/literac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45"/>
          <a:stretch/>
        </p:blipFill>
        <p:spPr bwMode="auto">
          <a:xfrm>
            <a:off x="2162928" y="835203"/>
            <a:ext cx="5029200" cy="9714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8888" y="5486400"/>
            <a:ext cx="8722164" cy="1246495"/>
          </a:xfrm>
          <a:prstGeom prst="rect">
            <a:avLst/>
          </a:prstGeom>
          <a:noFill/>
        </p:spPr>
        <p:txBody>
          <a:bodyPr wrap="square" rtlCol="0">
            <a:spAutoFit/>
          </a:bodyPr>
          <a:lstStyle/>
          <a:p>
            <a:pPr algn="ctr"/>
            <a:r>
              <a:rPr lang="en-US" sz="2500" b="1" dirty="0">
                <a:solidFill>
                  <a:srgbClr val="FF0000"/>
                </a:solidFill>
                <a:latin typeface="Times New Roman" panose="02020603050405020304" pitchFamily="18" charset="0"/>
                <a:cs typeface="Times New Roman" panose="02020603050405020304" pitchFamily="18" charset="0"/>
              </a:rPr>
              <a:t>Be sure to budget for this.  This is one of the most rewarding areas and our children need to be educated, now more than ever and they must learn civics.</a:t>
            </a:r>
          </a:p>
        </p:txBody>
      </p:sp>
      <p:sp>
        <p:nvSpPr>
          <p:cNvPr id="2" name="Slide Number Placeholder 1"/>
          <p:cNvSpPr>
            <a:spLocks noGrp="1"/>
          </p:cNvSpPr>
          <p:nvPr>
            <p:ph type="sldNum" sz="quarter" idx="12"/>
          </p:nvPr>
        </p:nvSpPr>
        <p:spPr/>
        <p:txBody>
          <a:bodyPr/>
          <a:lstStyle/>
          <a:p>
            <a:fld id="{E19F1FB1-6FC6-41C0-A510-A249985BB26B}" type="slidenum">
              <a:rPr lang="en-US" smtClean="0"/>
              <a:t>23</a:t>
            </a:fld>
            <a:endParaRPr lang="en-US"/>
          </a:p>
        </p:txBody>
      </p:sp>
      <p:pic>
        <p:nvPicPr>
          <p:cNvPr id="7171" name="Picture 3" descr="C:\Users\Anita\AppData\Local\Microsoft\Windows\INetCache\IE\2A2QHE9L\kid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130" y="3581400"/>
            <a:ext cx="2283740" cy="1799454"/>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95" y="1981200"/>
            <a:ext cx="79057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37934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49" y="1417638"/>
            <a:ext cx="8406705" cy="505861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buNone/>
            </a:pPr>
            <a:endParaRPr lang="en-US" sz="3600"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161556"/>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latin typeface="Times New Roman" panose="02020603050405020304" pitchFamily="18" charset="0"/>
                <a:cs typeface="Times New Roman" panose="02020603050405020304" pitchFamily="18" charset="0"/>
              </a:rPr>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399118" y="5410200"/>
            <a:ext cx="8472846" cy="707886"/>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Be sure to budget for this.  </a:t>
            </a:r>
          </a:p>
          <a:p>
            <a:pPr algn="ctr"/>
            <a:r>
              <a:rPr lang="en-US" sz="2000" b="1" dirty="0">
                <a:solidFill>
                  <a:srgbClr val="FF0000"/>
                </a:solidFill>
                <a:latin typeface="Times New Roman" panose="02020603050405020304" pitchFamily="18" charset="0"/>
                <a:cs typeface="Times New Roman" panose="02020603050405020304" pitchFamily="18" charset="0"/>
              </a:rPr>
              <a:t>The outlay is minimal and there are 13 points here!</a:t>
            </a:r>
          </a:p>
        </p:txBody>
      </p:sp>
      <p:pic>
        <p:nvPicPr>
          <p:cNvPr id="13321" name="Picture 9" descr="http://www.greaterriversidehispanicchamberofcommerce.org/wp-content/uploads/sites/100/2015/04/GiveToGrowTex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388" b="5105"/>
          <a:stretch/>
        </p:blipFill>
        <p:spPr bwMode="auto">
          <a:xfrm>
            <a:off x="2439955" y="500070"/>
            <a:ext cx="4240163" cy="12525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24</a:t>
            </a:fld>
            <a:endParaRPr lang="en-US"/>
          </a:p>
        </p:txBody>
      </p:sp>
      <p:sp>
        <p:nvSpPr>
          <p:cNvPr id="7" name="AutoShape 2" descr="Image result for donations">
            <a:hlinkClick r:id="rId5"/>
          </p:cNvPr>
          <p:cNvSpPr>
            <a:spLocks noChangeAspect="1" noChangeArrowheads="1"/>
          </p:cNvSpPr>
          <p:nvPr/>
        </p:nvSpPr>
        <p:spPr bwMode="auto">
          <a:xfrm>
            <a:off x="765175" y="655704"/>
            <a:ext cx="5981700" cy="12541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30" y="1981200"/>
            <a:ext cx="7962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141" y="3657600"/>
            <a:ext cx="18288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16925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9" name="Title 1"/>
          <p:cNvSpPr txBox="1">
            <a:spLocks/>
          </p:cNvSpPr>
          <p:nvPr/>
        </p:nvSpPr>
        <p:spPr>
          <a:xfrm>
            <a:off x="1695289" y="8132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latin typeface="Times New Roman" panose="02020603050405020304" pitchFamily="18" charset="0"/>
                <a:cs typeface="Times New Roman" panose="02020603050405020304" pitchFamily="18" charset="0"/>
              </a:rPr>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11057" y="4853627"/>
            <a:ext cx="8722164" cy="1015663"/>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If you have the budget for it, creating a scholarship program for a Republican Women in your area is very rewarding.   Also, if your club contributes to </a:t>
            </a:r>
            <a:r>
              <a:rPr lang="en-US" sz="2000" b="1" dirty="0" err="1">
                <a:solidFill>
                  <a:srgbClr val="FF0000"/>
                </a:solidFill>
                <a:latin typeface="Times New Roman" panose="02020603050405020304" pitchFamily="18" charset="0"/>
                <a:cs typeface="Times New Roman" panose="02020603050405020304" pitchFamily="18" charset="0"/>
              </a:rPr>
              <a:t>NvFRW’s</a:t>
            </a:r>
            <a:r>
              <a:rPr lang="en-US" sz="2000" b="1" dirty="0">
                <a:solidFill>
                  <a:srgbClr val="FF0000"/>
                </a:solidFill>
                <a:latin typeface="Times New Roman" panose="02020603050405020304" pitchFamily="18" charset="0"/>
                <a:cs typeface="Times New Roman" panose="02020603050405020304" pitchFamily="18" charset="0"/>
              </a:rPr>
              <a:t>  Jo Marshall Scholarship Fund, you qualify for these points. </a:t>
            </a:r>
          </a:p>
        </p:txBody>
      </p:sp>
      <p:pic>
        <p:nvPicPr>
          <p:cNvPr id="13314" name="Picture 2" descr="https://www.crc.losrios.edu/files/finaid/scholarsh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20" y="2133600"/>
            <a:ext cx="6873750" cy="17871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25</a:t>
            </a:fld>
            <a:endParaRPr 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4267200"/>
            <a:ext cx="79343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31598"/>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05758"/>
            <a:ext cx="1166088" cy="1166088"/>
          </a:xfrm>
          <a:prstGeom prst="rect">
            <a:avLst/>
          </a:prstGeom>
        </p:spPr>
      </p:pic>
      <p:sp>
        <p:nvSpPr>
          <p:cNvPr id="9" name="Title 1"/>
          <p:cNvSpPr txBox="1">
            <a:spLocks/>
          </p:cNvSpPr>
          <p:nvPr/>
        </p:nvSpPr>
        <p:spPr>
          <a:xfrm>
            <a:off x="1695289" y="813257"/>
            <a:ext cx="5809182" cy="338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14139" y="6107328"/>
            <a:ext cx="8819082"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Toward the end of the biennium, you will see which award you will receive.</a:t>
            </a:r>
          </a:p>
        </p:txBody>
      </p:sp>
      <p:pic>
        <p:nvPicPr>
          <p:cNvPr id="15" name="Picture 2" descr="http://deltapoints.boardingarea.com/wp-content/uploads/2012/03/points-wor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446" y="4191000"/>
            <a:ext cx="2520354" cy="19591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26</a:t>
            </a:fld>
            <a:endParaRPr lang="en-US"/>
          </a:p>
        </p:txBody>
      </p:sp>
      <p:sp>
        <p:nvSpPr>
          <p:cNvPr id="13" name="TextBox 12"/>
          <p:cNvSpPr txBox="1"/>
          <p:nvPr/>
        </p:nvSpPr>
        <p:spPr>
          <a:xfrm>
            <a:off x="5742960" y="1828800"/>
            <a:ext cx="3218221" cy="2246769"/>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This spreadsheet totals the points for you.  Enter the points you earn as you earn them so you can see where you are.  Then, work hard and be creative to add some more.</a:t>
            </a:r>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905000"/>
            <a:ext cx="53530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8988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04846"/>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05758"/>
            <a:ext cx="1166088" cy="1166088"/>
          </a:xfrm>
          <a:prstGeom prst="rect">
            <a:avLst/>
          </a:prstGeom>
        </p:spPr>
      </p:pic>
      <p:sp>
        <p:nvSpPr>
          <p:cNvPr id="9" name="Title 1"/>
          <p:cNvSpPr txBox="1">
            <a:spLocks/>
          </p:cNvSpPr>
          <p:nvPr/>
        </p:nvSpPr>
        <p:spPr>
          <a:xfrm>
            <a:off x="1695289" y="813257"/>
            <a:ext cx="5809182" cy="677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a:p>
            <a:r>
              <a:rPr lang="en-US" sz="3600" dirty="0"/>
              <a:t> </a:t>
            </a:r>
          </a:p>
        </p:txBody>
      </p:sp>
      <p:sp>
        <p:nvSpPr>
          <p:cNvPr id="5" name="AutoShape 4"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bEAAAB0CAMAAAA8XPwwAAAAt1BMVEX///8AAAD+AABbW1sNDQ3U1NTm5ubY2Nipqan5+fnFxcW/v78zMzNLS0tYWFjb29vz8/NoaGgoKCjs7Ozi4uLMzMycnJyRkZG3t7dubm6Li4uFhYV1dXWwsLBMTExBQUF+fn49PT02NjYYGBgkJCSjo6Nzc3MUFBQsLCz/KyuYmJj/2Nj/m5v/kpIdHR3/tLT/8fH/5ub+Fxf/bm7/qqr/QED/z8/+VVX+XV3/mpr/TU3/g4P/e3t/bxhRAAAOsElEQVR4nO1daWPiOBLF4TQEAzE3AUwSOgzdnenpmd2dPf7/71p8SXVJNjQEuqP3DUuWynpSqap0UKk4ODg4ODg4ODg4ODg4ODg4ODg4ODg4ODg4OLwHPn/5+vWvP64thUNZ/PO3uwT/+HxtSRxK4cudwl/XlsWhBH6/A/j92tI4FOLbHcK3a8vjUISvmLGv15bHoQjfMWO/XVsehwIQpXh3519bIgc7/qCMOa/sxsHGmDM9bh2UsWvL41CEPzFhf15bHocifMaMuUDV7eN/kLD/XlsahxL4jybs72vLUgy/tPvh98MD+pcU5iJIxbZ+pgp7/LugHHsxl4bfnlR3r57nvW0eWz1r1uFy0X3xMrwE82n4TjIiNKdRLma4nA+qj5O2/YXGdB485GK/dRfLoSnnty//+v797y8mw745HuyyYnaDrb2tzAhH01arUz+RdL/V9RBqC5Mg7U8ex8Pc+PWisNNDC1dn+7YobtjZLqLJ0tISvWW0iautJ7/qgZIjapheqS/euNi1qH6M2Ama0TlKCSeq73RbR79dCZkQSUkjqSIpZ5pdi733ahyeUqDLjX4rYsOzda8SF8LYHU4X+vWkyhkSYy59oL99Nol938kzbSWpax7uA+0nuRj22khsg6wynzT4sZwtTF9TJbOUb8yZYJCPGJnWrLBpDT/eoiqmOHEB0xqdyQonHxhr0KGz4zSPrWJ3w5wxEZCxYVfOI2AkPk0Za7Pn1WP4gq9XJ3us8zowp27NwbQX9ocd3LsPyBRZfbIRpE0Y66/Y80+gSwQ08S1rzva+KhRZr/SEp0RB11+V2EtZ7HT+awlFeYgxxPwubpv6QH7pwNhOepq0p9Shn8oTBobNJB0jqGkmOqfisqp6cWNNKlaNJXSxmLGm9BlKkYWS7kpbTHrP85qh+Bgpsn3+NFBih3SopJT5dUmH6MJQwwTZQwPPh840uudPY8ZYh0kwKEsYkF3N9Kgk1ZyKnMjwfgKVUGcy9SV1kCCz8YZyat/MWNswPQGDRg2CRyg2Hek5mT5XAYqxDXy6U0XNZRFGsG6FjvQwxbIUX30wdLUumUglaWpQCbST6zFJh9+h5TsGYWvJCw1D6ioVdcob03vljxIESgqt5PGHkxdmKoXMspox/D3AOgRPd75CksQ6VMdIGBHQAP8FlqVANFoish7KZPjS6UUlsL7np+UG4xbzD7a6EQM2lXnTrETZgLhv9YZtKkWLvULEpqpJ2VhskskYe0QPu6AoKFaEa9l7BKNU7y7qjRGbl8clGAPdBhorZNzEHRaosy4ugwqlOh9T8ImeDJIGoPrv+fAsMZunEjO1vEjJ+JjIbKYMgGF7j8Wm0uW9gk/AKWNEPUAVhnQDduJZYYme6KbC0UnzuZgw2M+gfeWTog4THDR8sLtIP71lSvBifZMrzSVJqyfaYpXNP3R45s0pTINqmiVsprMWVEHI7GVtqdwIZnyKlg/yIB5AQg3VIhpaSgPThEI/HLYa8gcoYxH5PuSlTVnmDJIRtTVVMYmF0bMPSc0TuGWoDQA6bEOWH7UyNYyU0mSzacIYGcJvqCGRho1gisSYVs80boGcTwFo8sUd8AWX9ErKRr4DtSaUQAJj4GuIjRm7wQ861TQ5shKBEiKWTsRE0OxW+FBSSlNmjNgjn2BRhE7oWgiMbXQq7exIQAGoVXASM9mJZwGcNKap1GjljK3Ba4LnY3JVPe140FegDqLv+NBQTDADuZnyyxNExuhHwgagLQ/VlcAYUFBslrMvhKDsJEhCh2ufWtEgL/0Ypdo4Y7D3MSvK2xvbQA8l+g7kgOq5w+RHzU4gAPP98gSRMdog00rFXDOohTPWMb/neU0bYZUNzEoMS2oX+JQxYKdQxpQpyRhDHZMF8V5gKlW1uXz0JRiTpFNjlfvJoLmOY4xGnLBFSMoCsWjGGPIxGGNWJxqPSDyNsRmeSTw0FWRjDK2ssFTUbWk3yBuBvoRajiZypwt8JjNi8gSRMfoMW3X0FZ3CGEMCM8asHhme2+niFp7Fq0wrqMYPtxuSdCJjDzCRMZZHmGiRqOXoiBqxgaw+s79kARRT88eMMXrx0h19RRuljDE0NBhjkYUwIgNdoMADZ0QHUj59TIXFhxMZm6H6TZMjLRIxRkfUhH5lbqaxCEmMMzKmpTqSMVs0mDQYM1Kg6xmbJV2ePZQXy05kDAtLGcutTFokYozKE1CLIZnY+xMWOUxgY4xGIQsY07QcyZhtlYxYUTzDRqUl3heSOf7yfKWerQJdhLHcA6RFIsao+RlHfaBbErdWLxuIxOP0jpzHLjTGgooZJKuw3SKPFEXpz1BNbfEy0ygbc906s7kuwlju39IiEWPUwk1UgVIW9z3dze7b1LAsYIyudOH9FLQNNJ/nY4yWJLlu/eV89tjSM1x7du89r+YHcUYbXT/zRC/CWB4NoEXaGUsco3q0qb2uo0Mb93LFshT0nJ0xqnCxdU9b0zemnM4Yba9jdq/18jkt2dbxPozlliQtEjFG3W48EsJ8tK3i7nkkY9SFwR408R5BsOl8jNHgePktd75aJ0qdhxtijK2XwuZRy15puPVIxipk+w+OUrWMiedjjJq3HXNWDN2PM//8lhnTI6GuFoMzJ/VYxojGxb4I0ZnAuT0fY3RFv8zyZwxt9OfxoRtijK2eKcZ0k+bBk2MZI8sZePERe+Ow2c/H2IZkLbeRB9QQ5c9+AsYaesVROTxHM0bsQTTx4yQ4w1yOsVK7QoBm0Ct6t88YtBqUCEczRvQijNniho+gSBdkrMSuebhlRVthN8QYm8dGtCI9sR3PGN6yA5f60J4dvCp5uXmsxEQ2kUu+ZcaGpB4QbT6BMbxkqmu2bE04I2Nsh1nhJmIUBgeOzg0xxvyxkLAIVNkpjKEK9HJeVc6c4HyM8SBugUeGCwcJN8zYK21+IMBJjFWGIIrazUqDweYnGjs6H2P8GEdkzhzj1ZT3hhijUaoViQeuQN7TGMPR5nEvHC5hJJwfhDofY3xTvH1XCN4oC2M0N8QYLXJCOiYMVJzGWH8Z8aB/jkCw3i4Xu/fIQQICEumGGvSGGKP7r9skO2ytUxgbSguhSn5xV80ZGRMWjy0zGWleaA/dEGN0awOd2GBg+Eete4TaYGo4zHxGxoTziJb9jWRTBFSgN8QY2TUQ0OgpzHw8Y2l/UBNC2B4vHmezaL5tWxY+zsiYdFIukrP61k3nN8QYcVmmNDdc1DqasSnOVRJnZEw8JiKen66uGStQvTDGlEX27oyRw1qs7eHnHc1YtjlkMfQNEFv5nIyJpy74DsfGwXr9REuGRhfbNaD2lf8IY9S1KsUYTqLHO3AVR+4akJsL4XUTLNg1KOdkjIc9YlCPImnXBdsfDnKwsXqP3oVAjNGJFDNGXSsTY1DRkdHe4JFhMP/yEEKeIjNmuIeAY4A4sTPGUu2MyYeO19Cp6CXhxyf+6YrYpuCevCdjO+M7MyGWr+pgJ9c9TafMGD8mYMQr0L52xpgxYWfMJMQg1zTtIP8U7m+nerHxyBK8sozR2vFWPcqniTEv0u9gpRFKmizN3Rft9FyhsZ58LGOHfqRcONZyaIMIm0wLGOMB/ByrxTxSvbAnTdPe27y1F06Sx4jtkuF9KJyDhpXT1DUSjTZQHnfltakmwC0dr0XwucqrLVpjgx8cj4xw1+M8J1Sa7oAwIHen2TBH182wMbap2CEQwZHYhYabfQ544zegrP2ka/FD9SgOxlKRaNQZzs+JCRLklCFFt+aPMJrsro3nsNJ7O4xNtgKQzJXSRS82ZA4QIxoZClx3FTBmvI4BIDXkjfNu1Xg9xZi3Loq7sQkQjUA2DvpGxrwo2c1WFbKzDYw51n1TBOOR34+SNrJwDZkNmcpgBg5a1eLyFe5CLKQsm9ME/ZIg1j3y/Utd4e4O6DtwuwfNySy1LT9PR1HwaIhuGMSON8DJl+08SIonKcp0FYkJqcD81hzYbfm0Uryw3N/YatV3cjFVEeMtnayl6fCl0ufnEaBhx30L2Pt453uSKeiJc6my+eUrelK9IV5315e+JjUxzTeniBgY6rccg45hvGxQw3BHT4wIZBO+Lz8ZLwzUF38k3Waj7rPypc+vKr0ofcqqJzHW5NoVudXC1z1m1fjCEZdw9MAfHlq5LXcyKyqGcfnUNMvm0d3GIoYGk2+Nlw8oZWvt3rOeFIzFD4/fSnwV+SqtAytxyxhvU3t5lGIePjUv1mguoM2y0V/FFPOTeJFZVmrfFryXEBr16MrQzzMU3RFRQVeAKnTZBa6o429sp0O3Fg0SKwvTrJgeXrfY0XKUCjckjY224VB6QmKHeJaZWwRLbQLDPWgymkZzLXEuzcZnkVOWyt5CpHXHojptZTp+xy+kHSsl+LA/aJ1JUJURJK63IbEaxLZJZ2VMNsQV9dHDlXT0Oz9Au1uwRUe95v86P1Did01VV1f9SpP2w9eHGM/yAUKvPjU0QpBsAW+YPjMoMcZSDNvbyXw+GXdse3Sao1FTjlL3poe3950SM+ePQGSsEgu/bE3NdyT3jGI3OvuD2NPi7ZqhNkcX7Sa1whv1ziSQRfvgMDF2ceg5YWvO1IFq9sJ992fBtRjThAm3XQMA++ydJLt1XIkxbZIUTTJqlJWyHz4ArsSY9uiLjkYqw/WEO+x/SVyJMa3sigJ/am+++y/HFFdibFC6wtxgnBTk+yhgLu67jzHbPtyKjqO82bN9HLDAkt1yOxtAvMf+Zz65R37qn+/8cmBhonJ3xP84QJWWUK06vlv6IoBfHiwWK/6tzgUAo7pVQ4DEV1Hngj/V+khgSzhFN+ueDSisu2kx0vodZZ28HPW/Xr82hOWO91KLVCHXuovxdFRvNpv10XIyA6fI3mvY/wwQlwAtYb73qJ6C/53aR8VoKe6NjDEYX3rFIIO/LPj3sU3L+c0K9qbaFxdwHvQ7kWGXZ222dMML4t6Gl/cN4g1HrUlU7W6e4rqf1sHjfln/+f6y18HBwcHBwcHBwcHBwcHBwcHBwcHBwcHB4dfH/wEAhs4Hl2v3F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86985" y="1494834"/>
            <a:ext cx="3013415" cy="4401205"/>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In the past, I heard someone say that it didn’t matter whether you did it or not, just claim the points.  </a:t>
            </a: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Don’t do it!</a:t>
            </a: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We are Republicans and one of our key platforms is personal responsibility.  That includes honesty and integrity.</a:t>
            </a:r>
          </a:p>
          <a:p>
            <a:pPr algn="ctr"/>
            <a:endParaRPr lang="en-US" sz="2000" b="1" dirty="0">
              <a:latin typeface="Times New Roman" panose="02020603050405020304" pitchFamily="18" charset="0"/>
              <a:cs typeface="Times New Roman" panose="02020603050405020304" pitchFamily="18" charset="0"/>
            </a:endParaRPr>
          </a:p>
        </p:txBody>
      </p:sp>
      <p:sp>
        <p:nvSpPr>
          <p:cNvPr id="2" name="AutoShape 2" descr="Image result for word of caut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word of cau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word of cau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word of caut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word of cauti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6464" t="19140" r="7795" b="21393"/>
          <a:stretch/>
        </p:blipFill>
        <p:spPr bwMode="auto">
          <a:xfrm>
            <a:off x="3088506" y="1471846"/>
            <a:ext cx="5883861" cy="408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86985" y="5603650"/>
            <a:ext cx="8825789"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Think how proud you will be when you really earn that award!</a:t>
            </a:r>
          </a:p>
        </p:txBody>
      </p:sp>
      <p:sp>
        <p:nvSpPr>
          <p:cNvPr id="13" name="Slide Number Placeholder 12"/>
          <p:cNvSpPr>
            <a:spLocks noGrp="1"/>
          </p:cNvSpPr>
          <p:nvPr>
            <p:ph type="sldNum" sz="quarter" idx="12"/>
          </p:nvPr>
        </p:nvSpPr>
        <p:spPr/>
        <p:txBody>
          <a:bodyPr/>
          <a:lstStyle/>
          <a:p>
            <a:fld id="{E19F1FB1-6FC6-41C0-A510-A249985BB26B}" type="slidenum">
              <a:rPr lang="en-US" smtClean="0"/>
              <a:t>27</a:t>
            </a:fld>
            <a:endParaRPr lang="en-US"/>
          </a:p>
        </p:txBody>
      </p:sp>
    </p:spTree>
    <p:extLst>
      <p:ext uri="{BB962C8B-B14F-4D97-AF65-F5344CB8AC3E}">
        <p14:creationId xmlns:p14="http://schemas.microsoft.com/office/powerpoint/2010/main" val="112091581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695289" y="274638"/>
            <a:ext cx="5809182"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 </a:t>
            </a:r>
            <a:r>
              <a:rPr lang="en-US" sz="3600" dirty="0">
                <a:latin typeface="Times New Roman" panose="02020603050405020304" pitchFamily="18" charset="0"/>
                <a:cs typeface="Times New Roman" panose="02020603050405020304" pitchFamily="18" charset="0"/>
              </a:rPr>
              <a:t>Road to Achievement Awards</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197869"/>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89" y="339294"/>
            <a:ext cx="1166088" cy="1166088"/>
          </a:xfrm>
          <a:prstGeom prst="rect">
            <a:avLst/>
          </a:prstGeom>
        </p:spPr>
      </p:pic>
      <p:sp>
        <p:nvSpPr>
          <p:cNvPr id="6" name="Rectangle 5"/>
          <p:cNvSpPr/>
          <p:nvPr/>
        </p:nvSpPr>
        <p:spPr>
          <a:xfrm>
            <a:off x="31955" y="5531564"/>
            <a:ext cx="9022838"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esigner 1" panose="00000400000000000000" pitchFamily="2" charset="0"/>
              </a:rPr>
              <a:t>There are many ways to get there, so get creative and get started!</a:t>
            </a:r>
          </a:p>
        </p:txBody>
      </p:sp>
      <p:sp>
        <p:nvSpPr>
          <p:cNvPr id="5" name="AutoShape 4"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ISEA8QEhIVFRAPDw8PEA8VFRAVEA8PFRUWFhURFRUYHSggGBolHRUVITEhJSkrLi4uFx8zODMsNyktLisBCgoKDg0OGBAQGi0dHR0tLS0tLS0tLS0tLS0tLS0tLS0tLS0tLS0tLS0tLS0tLS0tLS0tLS0rLS0tLS0tLS0tLf/AABEIAMgA/AMBEQACEQEDEQH/xAAbAAACAwEBAQAAAAAAAAAAAAAAAQIDBAUGB//EAEkQAAEDAgIECQcKBAUEAwAAAAEAAgMEEQUSEyExQQYUFVFSYZGh0SJTcYGSk7EHIzJCVGKUosHUQ3KC8DOywuHxJGNk0nSjtP/EABoBAQEBAQEBAQAAAAAAAAAAAAABAgQDBQb/xAAsEQACAgEDAwMDBQEBAQAAAAAAAQIREgMTUQQhMRRBUhUiMiMzYWKBBUJx/9oADAMBAAIRAxEAPwD5mvtnECAEArIAQAgBACASAEAIAQAgBANACAEAIBWQBZUAgBAOyALIAsgsLILBCWOyCwsgsdkFjAQtjQlisoURQCVAIAQAgCyALIAQCsgCyALIAsgBAFkAWQDQAgCyAEJYILCyCwQBZAFkA7IAQAgGqAQDQAgArJREKgSALIAQAgCyALIAsgBACALILCyALIAshAsgCyFCyAEIOyALIAsgCyAAEA7IAsgCyoCyAEAIAQAgGoBIDoUGDyTNzNLQMxbrJvf1DrXNq9THTdM9Y6bkjQeDcvSZ2u8F5ev0y7DJxcFZnOa0OZdxttIDdVy4kiwAAJJ6lH18PZWZnpuKsrdg8INuNtPWIZ8p9BNiR6lF16+J4S1dNeWLkmH7UPcy+Kvrl8Sb+lyHJMP2oe5l8U9fH4k39LkOSYftQ9zL4p6+PxLv6XIclQ/ah7mXxT18fiN/S5DkqH7UPcyp6+PxJv6fI+SoftQ9zKnrl8Rv6fIckw/ah7mVPXL4l39LkDhMP2oe5lT1y+I39LkDhMP2oe5lT1y+I39LkDhMP2oe5lT1y+I39LkOSYftQ9zKnrl8Rv6XIuSYftQ9zKnrl8Rv6XI+SoftQ9zKnrl8Rv6XIclQ/ah7mVPXL4jf0uQ5Jh+1D3MqeuXxG/pchyVD9qHuZU9fH4jf0uQ5Jh+1D3Mqevj8Rv6XI24RCTbjbRfe6GYNHpIuQPUp9QXxC1tN+GN3B6QSyQl8ekiIzNzH6LgC14IGtpBBB61pdfBrwe8IOSskeDUo+sztd4K+vhwb2ZERwdl6TO13gp9Q0y7EiitweSJpe4tIFr2JvrNuZeun1cNSVIzLSlFHOXUeQ7IAsgHZARQAgPUYE21IXXN+MNAs5w1F0YI1HrPavj9d+6jr0fxMpxgR1U0UufRuc3ROD5NRyNJYde+5svHblimelo6OGV0L5i1jpS4wVlg58xbqpptrXOt3JqdPqQjlLweGrOONHOp6B74Z522yU+i0lz5XzrsjbDfrXlXY+Hi5Jy4Cow97IoJnWyVGl0djr+adkdcbtaMmDST5KTA4ENLHXd9FuV13egb0Ji/DI6M9E7cuw/S6Pp6kJTE9pBIIsRqIIIIPNZQV3pm+iwiSSKolGpsEQm8oOGkaXBvkHYdoKtHpHSck34ow6J2XPlOS9s9jlvzZtiGMXV0To6bSSMjDmtL3Boc8kMBOy5AJ7t6IQjbotxbD3U8z4HuY58ZyvLCS0O3tuQNYVZdSGDplEVO9wu1jnAEAlrXEAnYNQ2oRQb9hsp3uJDWOJb9IBriW+kDYoMW/CNbMHmNNxtrbxaYw6g8uuGF+ewFslgRe+1DW1LHIjguFSVUohiAzlr3XdmDQGgk3IBtst6SEGnBzlSLYcFkdTyz2IMMsMToS1+lJlBLSB6titGloyxcuDn6F2bJlOe+XJlOe/Nl23UPPGXiu5I0z8xZkdmaC4syuzBo1kkWuAgwldUMUkmYN0b8zhmazI7M5vSAtcjrQYu6ouoqDO57XSRw5PpGYvbrvbKA1pJPqVosYW6boeKYa+nc1r8pD2Nljew5o5YnfRe128aj2KPsWem4Dx2NmkglMj45X0VLZzAbkBmQ6wQdrD2L10tGc49lZ9np5rH/Dq/J5kkxCGKWR0zZGTN0cmky5gwuB1uIv5JTW6fUhHKqOlTUuxzsRrhJWVlYHOioYZHx08LHPa2UMJbmsDruRf1jmWK9jRmpKh1RS1MribmR2RlzZjGhpA6/TvXRpQwnB8nnN3FnGsvtWcYIAQAgCygEUDPS4I4imtzyE97dfcvkdb+6dej+JxMdgBmkB1h2U+jyR4Lr6aCnopSPLUdTJ8EZHCryO1ni1cQ7nHFZtq5uobhpvTZmaTVnquDMwZRYs4xtkAZQnRvzZHfPnblIOrbtXHHwfM0Wowl7+DsUVVC4YDI9kcUQmxFuQZtE1+Zujcc5P1y06yh7KUXtt/wAmeSeqhpJpK0v08VZTS0elJLzI1xMpjvr0eUDZ5OxCZSjFufPY7AihNUyjBblln5Za7V9IzB+j/Dh3ch6vHLH/AE+fOqmy1Oml1slqdJJ/I6TM4dhKz7nBaepb5PdVraovxsvLzSuoqh1Mc3zBYHxmLRC9rBm0tGrftWjuuVzv8aJsMjqyN4JODupAHa/+lZAILOY4fREgfu+ldCd3O/8AzR87pA4yRhgLnF7MjQCXOdmFgBvPUs+5xQ/NVydz5QKdzMSq7tID3iRpIIzNc0eUOcXuL9SrN9Sq1GzvYTpzyI6lL+LMdGKoRkhjZtPeYzWNtbbWzbRsVOmNvDHx7mhjssc7YGTvnhxSrdPHTSCOYjP829zcpL2WuOYG90NWkml3d+xRiEs81NiMcUckUra2CoNGx5c9kMkRbILM2tLiXEWtd2sIZnJuEku1M89wDq9HiFKc+VjnmN5vYEPa5oDucXLfWAovJzdNKtRHTpTUwUmMtkdMydpoXh7i8SlmmdHmDjrtYnWDsCt9j2TlGM0deklY6WCR5JqarBIxG8PbHLJUNcWuDZHAhsjmttdEe0cW1flonhUspq8Oa+nmhLRWU4mqHh80ofE9zWm7QSGkaiRbWqvIjJ5p1Xk4nBCtMsFc1zppKt7YCwNmyVEsLXEvjje4E6iblo2qJnloStSvuyrHGmaroNPTTRCQRQPD3g1NQ0PDc51NIfZwFyBdQzqfdONqjkcJa50lQ5pYI2U16WKEC2hiic5oYdZ17bm+26M8dabcv/nYyY6LxUD/APxnx+xPL/7Lv/57X3Wd2i7hEXBaR0dVHO0f4OdxJNgMzHM2/wBS6Osn+nT8v2OjTX3GzhvSRwYfR5SHccYySLLsbHa4PZb1uXyNPvM62+xyOCbr09Qz+XvD7/p2Lr8KD4Z5+7RisvrnIwsqAsgCyASAVlAeiwb/AAAPvn/Mvj9Z+8zr0vxOXjX+M/0N+AXd0f7SPHV/Iv4MtHGL7xTV1ur/AKWVZ65Xptnkn2orJXyD5DYroSwQWNBYIQENWwQWCEAlA3Z0cMxbQWIgge9smkZLI2QvY4Wt9F4a4Ai4DgdaqdHrDVcF2Rimmc97pHEl73Oe528ucbk9qhhybdlYPMhLBCDzHnOvbrOtCuTEShLHnN73N+e5v2oW35FdABdrvfXz70JbETvQG3EiOJUzzqEU1Wwn0iF4He7tXZ0U1GTs+n0v3aaRVPOG07Y49skYe92+zm3t2W9S9ower+pL/DtbxpIp4RSuqaXBImazBhkrn/dDZnMJ/wDrAXHSi2e3lGfgQ7XMN2QG3Xdo+F+1ekv2v9Mf+iMkViRzEhfXhK1Zyy8kS1bILKgHlQFaAEB6LB2/MNP3j/mXxer/AHmdml+Jy8YHzz/6fgF39H+0jn1fyNHBofPn/wCNW/8A5pVnrv2meZnXyD47BACAEAXQDQCUA1RQIAUAKgEAKWK7AqBIBqChXTsAVsUCENlTTCWgDCbBuIRk85EkL9Q9OjAXroLLUV8H0+ilUWREAAtu2W5gvrrxR1PyT4BUbpYa9ztlNA2lZ1B8s0rh2/FfG13UjricjgSbVEjOeN4P9IJHfZe/nTkYf5I6VZBaR/8AMT2619HQlcEc013ZRoV72ZFoUsC0YSwZLLRAQh6PCv8AAZ6XH85XxOr/AHmdul+JycUHzz/V8Avo9J+0jn1fyNvBuE6SR1tTaasBPWaeSwXl180oYvyYp02YV8k+OwVICAEA2bR6QoWPlH0ao4IU3H4BGzNS53Q1UGeW8UmhdJG7NmzZXXbv2jrsPNSeLPqy6SGax8e5xODeFQvpamV8DJZIqhkbdJPJAwMIFwXhwHbtWn5R56GjFqXbwYcLFNNVmJ8Gjin+YiDJJZDTznyWyBxPlgu2h1xr6kdpdjxjGEtTFoeOU8FLUxwaHScXjaKgufMwVUzm3JBBuxouLW22N7pFtoa0YackqNHCiKmjip9FShj6mmiqBLpqh2jJd5TA1xIcLC1zzpG2zevHSjFUvJk4GUMU9ZHFM3PG5kpLcz23cGkjW0g7lZPsePSwjOdMWNGGOSNgpImFpbI8R1U07JWEkaMuv5J8k7NYRJnprqEGljX+nR4Q4VTQUzZ42udx5zX02bSDisIaHOaddnOubDNfVr12usxZvV0dOOnnz4MmI0sEMeGTaHO2enkdNGXytEsjSG3zA3b9IGzbbFU77HnOEIwhKvJdwmipo4aXRUoY6qpYqjSaaodonE+VGGuJDhuuedIt2b11pRhFxXk85A5we0t+mHNLLC5z3GWzddzfctOjijdpo+0cHqeR0DHVUMLZjrs1jQcu7MNgdzgavgOeT79j9DoQeFzijwnyoZRVxMa0DLTtcQABcue/m/lXrpeD5v8A0aTSR45eh803w0+loq2O9vKpJAeiQ9zAe17VvTjc0fQ6GXlGDC652bQTapW7Cf4g3H0/FfT05+Is+hJcHtPkxpQaTG2/WFVGT/KWut8Svm9Sql/p7wPA8Hm5cRc3ndKztIXrDun/ACiS8noKqK7iecD4Ls6WX6Z4ai+4yviK6kzzK9CVbIPi5SwczKvQgw1CHpcLi+Yj67/5yvh9X+8zt0vxMFRRGSd4G6xJ3AWGtdulqrT0VyeUo3M3YbMNI6Nn0G01Zc9I8Xk1rl19OW29SfkzqNU0jiBcjTR8MLIQLIAsgGFCrsz01PwylZWS1Yjb88xjJIMzsjgxoDXZrXuLX2byFjDsdq6xqeSX+GLDMdEUU8L6dk0c8rZXNc97bObrAGUa9duxVxszDqVFNNWmKmxtsU7p4adkbtE5kTc73NgkItphceU627ZrVxZmOvGM84qijE8WM7IBI0aWFmjM+Yl8sYPkh4trI5769aJUY1NbcXfyLFMUM7KZhaG8WgEAIJJeB9Y6tSq7DU1s4xXBHA8TNNPHO1ocY83kEkB2ZpbtANtqklZnR1NuWVWW1+IwyBobRsitIHPLZZSZGWN49Y8kG4Nxr1Ikz11NbTm7UaNdbwokmbUskja6KbJoogSG0pYMrHRm3NtG/qTHuan1WfZrsYK7FDLDSQloApGzNa+5JeJHB2sW1Wyq413PLU1coKPA8SxQzR0sZaBxWIxNcCSXgkG5FtWxEhqaynGK4NHBTFmUtSyV8Ye2xaTa747/AMRnWPhdSSbL02qtOdtG/hXwvkqnZIi6OnY4FoBtJK4bHvtsFxcN9Z17Mxhj2OrqOtc/th4OVwhxd1XMJnCztFFGRe4JaNbhzXJJt1raVHLr6260zmWVOc6uB/Rq289Nm93NE/8ARa03U4s6+kf3NGLFaBszdRyyN1xvG47bHqX1p6d9/c+nGdeT0vyNTvL8Zik+m6GnkI5ywuaXeu7V8zqE67nRE8VP81ixO4TG/oIK3o96JM9NiRyut6e4ldXRq4tHlqeTC6ULtSPJizK0QRUoHLAXqZJBqE9jt0mJQtjYx8jQ5osQSLjXcL4fVJ7rO7S/E6dKxszXiAGQPJDnRBzszha7btGrVu614bji1fsbpMgyiNOdLxWaS2aOSJrXh7o5GuY8NuNRsSfUtz15akcbPDU0uPc85T1VLLIY4eOOdrIjFNA+QAbb5agXt6AsOMuTif8Azu/khVVdLG4skdVseLXY6lgDh6QalXFk+nP5ChrKV98jqx1tuWkhdb02qVHFj6d/YuzQbbVv4OH9ylMfTv7GU4pRecqfw1P+5VUJMfTv7BypRecqfw1P+5TCQ+nP5BypRecqfw1P+5TGQ+nv5BypRecqfw1P+5TGQ+nP5BypRecqfw1P+5TCQ+nP5BypRecqfw1P+5TCQ+nv5BynRecqfw1P+6TCQ+nf2DlWi85U/hqf9ymEh9PfyFypRecqfw1P+5TGQ+nv5D5UovOVP4an/cqYyH09/IOVKLzlV+Fp/wByrhIfTv7BypRecqfw1P8AuUwkPpz+QDE6LzlT+Gp/3KYSH07+wuVKLzlT+Gg/cphIfTv7D5UovOVP4an/AHKYSH07+xfBwipImTaPTvllhfA0vjhjjja/U59myvLnW2bAmErT4PTT6Pb73bKsBxNj2ycYe1rg4ZdeW7bd66p9TqX2Oxaa9zu4HjcNLNLNDNHpJohTvu4OzMJBAAO+4Gtc85S1O7NxSRza19FLMZ3ysMhINxJlF76tWxSEpR8FfcvxSsZJkcx4dYuBsb8y+h0EZd79zw12uxgEi+lic1k9MpiLDSlMRYhCpZRiEqZIqRnnwxrzmcDfVvcNnoK8JaOnJ20aU2uxrwpslMXmCSSIvAD8kjxmts3rD6XSflG9yRqFXUZi4zzOJ25pZHDsJtfrWfSaXA3JEY7t2WB5w1g/RPS6fA3JGOuw9krs8gu6wbe5GoX3D0laXTafBNyQqOAQ5tHqz2za73ts2+kq+l035Q3ZFrqqSxGbURbd4J6PS4JuyOZyVDqu06vvP8Vr0mmvYbsiYwmDon2n+KnpYcF3ZExg0HRPtv8AFT00OCbsiYwOn6J9t/ip6eBd2RMYHTdA+2/xT08C7kg5Cpugfbf4p6eA3GPkOntbKfbk8U9PDgbkiJwOn6B9t/inp4cDckVuwWHoH2n+Kvp4cE3JFZwiHon2n+K16bT4JuyInCoeifad4q+l0+BuyFyVD0D7T/FPSafBN2QDC4Rsafaf4p6TT4G7IXJUPRPtP8VfR6fA3pAcMi6J9p3inpNPgm7IjyXF0T7TvFX0mnwN2QHDIuifad4p6TS4G7IqbLxSVskTfKdFPG0nWY3PYWaRpOxwDrg864+q0Ywqj30pORRyW+OSFs0ZYJW5mg6iW5bg2GsbtS8enUZzpmptpWjsNbbUNg3L7UUo+DitsdlQOyAdkBvD1z0ehPSpQK3yKpEsqL1UhYaUq0LFpimIsRfdKIRshLCyoDIpZQyKgYjSwTDetZBY1KKWNjUBJsYUKSMY5u9SwUSLaIUOWkQrK0QiQhCNloBZQBZUDyoAyoApKdj63DWyC8bq6nY9vSa6Rt2+hcHX/ime+h5PQfKtFlrYX/8Adc0+0Qvm9JKpnRqL7Tg5V+hOAeVAMNQEgxQF4Z1ryNCt1ogRIHOqCFlSBlQBk6kKMNQEhHdBQ9ApaAtEVbAhEUtAnoSpkA0SWBgAILLGvCjRbG6YKYsWUmRaUSWQJWqIKyAWRALIhAyqgMqAMqAWVVAeRUHV4I0QkxGgB2MqDL62RyOB7QFwf9D9ls9tH8jqfLTFZzZOabN2kH9V8npn96Oua7M8vlX6OLtWfOHkVYHlUBIBARe5RItkCqQagAKUUsa5KBLOlCyQI3qFJtYOdRspY2HrWbKWNp1LJRPiwUyLQjR+lMhRE0SuYordSdaqmSio05Ws0SiLoFbFEcqpCJaqAyIAyoB5UAZEIGRLAZEsDEaWBhiWD0HAIWxGlv0nj1mNwXJ13fQkj10vzR0/lop7wE8wYe636L4XTy+5HdNHiadt2MPO1p7gv00H9qPnSXctyLVmSQYlgeVC2ZsiEDIlgeRAMMSwGRLAwxLKPIoCQaEBYwBZdlNMQWGU0sHOvNmka44mlYbaNUSMDOtTJgrdTN61VJkordScy2pEoiaT0K5CjLPCVuMjLRkc0r0MkC0qgMhVIRylAFkAWQDCoBKA1KB0+DM2SspHc1RD2FwB+K8OpjelJGoP7kez+VmnzUr/AOQjsJX5zR7M+lJHzLBTenhP3AOzV+i/SaL+xHzp/kbtGvWzJIRJYHolLFGOy0QLIB2UBNsV1LBMU3WpkWh8WKZEogYlcikMitkEQqCTZCExQsmKgrOKGRNtW5HBFyZIVblnbQyJisdzptouTGKnrKmAyGagc6YDIgZBzqqIsgXq0ZsjdaoWJAGRUAIwpYJCNAPRJZaDQpZKGIUsUW04yPY/oPa7sIKxPvFmoruj6d8odPnppObL8b+C/Lw7M+j5o+N8GtdOB0XyN/MT+q/RdM7gcOqqkdTKug8xXVogZylCzNkVIGVANrUBaxqyVFzIr71ls0i5tEOl3rDm+C4kH0g9KqmyUUviPMtJkoodGeZbTIR0atkFo0sBoymSAaM8xVtEphkKWh3IkFACtCxgpQsd1KFjulCxgpRbGClCyQcpQslmShY86lFskH9aULJB4UoWS0gUx9hlTPquN/O4ex/Tp439rWn/AFL8zNVqSX8n0o90fEeDurjDOhO63oIHgvudH+Bx6/k69l2HiFghA1J3BSYksUNsHX8UbFGhlEN5Xm5m1EsFIB1qZihmP+9SWQhl60FkS8DeVcbFi0w6+1XEWLSN5iexWiWiTJ2j6vwUxZbReysb0W9iy4MuSLBUsO4D0LOLGSIPkj61pRZLRndlK0k0LRW6Ada1kRorMCqmZoiYeoq5Cg0Z5lq0QMh5kyQFkPMloBkKWBiNSwMRpYoNGVbA9GpYDIgJAIQ+r0L8+E05/wCxk9bLt/0L8x1arWkfU03cUfFsO8mqrWfea4d48F9boXaZzdQvc6pK+i0c1iUIPKgNww5/MufdR64slxJ4+qpuItMkI3jmUtMUwLXHmTsBcTv/AMq50KEcP61dwmJW+jA3qqZKKnUq0pExI8WK1mhiHFSpmhiMUiZjEYpEzGJIUgUzGJJtOApm2KLBq2fBTyaJaV39gKUSwMp6uxKQshmPR+KtfyS2QfI7mHYtJIWypxcVrsS2INPMr2BMehQEhbep3L2Hkb1pbHYi6MblUyMho1qyEDEeZMiNWfS+CYzYUGdB8zfzOd/rX5/r1Wuz6PT/AInyGWPLic7enET2ELs/58u55dSux1BCV9XI4qGIUyLQ9AVMhR1gfR2rio97GXHn70oWVPa7nW1RCBicVbQ7hxZ6mURTJCjk5j3pnEYskKJ/Me9NyIxZNuGyHYO9R60S4slyXLzd4U3ojFiNG8bkzQpiFO7mVzQpkxTnoqZCmS0Q6CWWgyjoqWwSbl6PxU78lLAWDd3FTvyOwcZaPqlKfIyXBB84P1FVF8ktcFRF93ctXXuZFxcnY1XOvcYsOIuO7vTcQxZLk477KbwwJjChvd3FN5l20Bw1g3nsTeYwRA0LPvdybjGKDireiVdx8kokI7fVHsqOSfuWj2fA43ppm22Sk2tbUWjwK+T1y/UTOrQ8HyfGI8mMRDptlZ+Un9F79G+5NZdjumkPWvqbiOJxAULk3EMWPiDlN1DFm8YV1Fcu+ey0y1mFD+ysvXZrBFzMLZ/ZWHryNKCLm0EQ/wCVh6s2XFF7GRDeFhubCotD4ukFn7zX2khLFztU/ULcSQfB934KVqFuJL5jq7U/U4H2haDmCfqE+0TmwncOxVS1B9pB1LCdw7lrKZKRS+jjG74LanImMSl9M3cFpTfuZxRUabmb3LWZMR8Uduam6iYAaJ/RRai5LiyPFX9Fa3FyTFj0D+j3KZx5Liw0cnR7kyhyKkRLZuj3K3Dkn3cCLZugexPs5J9w9FN0CrcORUg0MvRTKAphoZOj3JlDkYsfzg3dyXHkvcYlk6PcpUeR3PQ8FpXEThwtqjI6/pDwXD1iXZntonzHhkzR4tRv/wDKDPU45f1V0HRqa7HtTTE8wXXmkeFC4l1pukxHxH7yu6MCk4s3nHqCxsPku4RdXsP1VpaUg5oGVcZ2jvR6Uhmi9stPvPx8Fhw1ODWUfcZkpvvH0KY6hLiRL4Nwd2J94+0qe6Lc0+sELaUzLcSpxj6u1bSkZtFLpmDeFrGRHJCFW3c4d6u2xkh8cHSCbTGaGK8dIdhU2huE24i3pfFR6I3C5uKtG+/qWXoM1uk24yOg49iz6b+S7qLmY63oOUfSsu8XNxph3EelY9MzW8gOLN3fBPTsbqFyp/L22V2Bukm4ofue0FNgbhPlTnLe1TYY3A5UbvcO9PTsu4iQxWPpBT08huokMUj6Te1NiY3YhynHzt7QpsTJuxFylHztV2Zl3IkhXs/sJtSGcTbhNQC9wHmyewhePUabUbZuDTfY+a/K+zRzxSj6k8Uo9Tg5NF+xqZ7I1Z5x2O8F14I5su5E1DukOwq4omTFpX9JvYrihb5OHxdx+uuncR442SZQOP1/ipupewULNLcEJ/id3+68n1Pfwb2nyRfhBb9cdy1vp+w26IcWcNjwqpxfsTFoPnfOntS4cE7lbopDtN/TYqqUCdys0ruYflW84+xMWLiR5vgm4MSbKP7pPrUeoWi9lO3fF3uWHN8mkjRHFH5oj1k/FYc5clSRMwx7mH2QpnLkuKK3Qt3MA9Tbqqb5I0Pk8u3uHYm8kMbIHBXc5/L4rS10NordhLhuP5PFaWsjL02V8RI2tJ/qatbifuZxonxe38I+2FnK/ctfwQIA2xD2yqr5JaK3EdAD1uK2kLKizq+K1dEI6FVMzTDRJkuQMRqZoUSEZ61MkWmWCN/3u9R0O52eCxIqGg38pj26781/0XH1qvTZ0dPJ5HD+WqnvDm+40/BcGh5O2Xg0YdNpIYX2Plwxv372g/qvqpnz5eS18Z3BatGSPF3/ANlauPBk1ZT5pvtW/wBS57XJ7dyLoif4YH9Y8VMkvLsjsrNM/ojtHit5wJUgbSydEdyjnAYyL2QS+bb6/wDlZc4cmlGRcIZfNs7CsZw5NVIRopTtAHoafBVasEHCTInCpD/dld+JnakRGFvG1rvU5qu/FjbYcStuk7lNyxix6Nw2B/5UyQpom17x0vZjKUhkyXGH/wDLY/FTFFyZW6pf1fkWlFEyY2vc7bJb2VHS9gnZPiQO2Zv5VNxfEuH8lbqWMbZL/wAtvBVTk/CM0uSD4Y9znn+kLalLgjSKHQN+8tW0ZoG0JOxpPqPgruUMLJ8nO6B71N1F2yQoyPqd/wDuo9RDEsjicNgYPSW/qVlyjyVJmjTSN26HuPwKxUXybuS9g5QfzxeyfBXBfyTNlbq07yw+hjlcETMeljd9K/8AS3/dEpewtM14U2ATRuaX5g7VcC1zq19q8tbNwdnpp4qRzvlZp81ID9xw7Lri0n9x1s5/AqnEuH0bsxvoWtNi/awlh2C21q+hu17HHLT7nadg53Zu0/qqtdGXpsqOGO5ndq1vGdtn/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attractdeliberately.com/wp-content/uploads/2014/03/success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902" y="1061460"/>
            <a:ext cx="5622944" cy="44780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9F1FB1-6FC6-41C0-A510-A249985BB26B}" type="slidenum">
              <a:rPr lang="en-US" smtClean="0"/>
              <a:t>28</a:t>
            </a:fld>
            <a:endParaRPr lang="en-US"/>
          </a:p>
        </p:txBody>
      </p:sp>
    </p:spTree>
    <p:extLst>
      <p:ext uri="{BB962C8B-B14F-4D97-AF65-F5344CB8AC3E}">
        <p14:creationId xmlns:p14="http://schemas.microsoft.com/office/powerpoint/2010/main" val="388599806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695289" y="274638"/>
            <a:ext cx="5809182"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 Road to Achievement Awards</a:t>
            </a:r>
          </a:p>
        </p:txBody>
      </p:sp>
      <p:pic>
        <p:nvPicPr>
          <p:cNvPr id="1026" name="Picture 2" descr="http://seanheritage.com/wp-content/uploads/2014/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32" y="973789"/>
            <a:ext cx="7806096" cy="5179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19F1FB1-6FC6-41C0-A510-A249985BB26B}" type="slidenum">
              <a:rPr lang="en-US" smtClean="0"/>
              <a:t>29</a:t>
            </a:fld>
            <a:endParaRPr lang="en-US" dirty="0"/>
          </a:p>
        </p:txBody>
      </p:sp>
    </p:spTree>
    <p:extLst>
      <p:ext uri="{BB962C8B-B14F-4D97-AF65-F5344CB8AC3E}">
        <p14:creationId xmlns:p14="http://schemas.microsoft.com/office/powerpoint/2010/main" val="74176593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http://files.doobybrain.com/wp-content/uploads/2013/05/diamo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81" b="7403"/>
          <a:stretch/>
        </p:blipFill>
        <p:spPr bwMode="auto">
          <a:xfrm>
            <a:off x="5919529" y="1371600"/>
            <a:ext cx="2153540"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5562600"/>
          </a:xfrm>
        </p:spPr>
        <p:txBody>
          <a:bodyPr>
            <a:normAutofit fontScale="40000" lnSpcReduction="20000"/>
          </a:bodyPr>
          <a:lstStyle/>
          <a:p>
            <a:pPr marL="0" indent="0" algn="ctr">
              <a:buNone/>
            </a:pPr>
            <a:r>
              <a:rPr lang="en-US" b="1" u="sng" dirty="0">
                <a:solidFill>
                  <a:srgbClr val="FF0000"/>
                </a:solidFill>
                <a:latin typeface="Times New Roman" panose="02020603050405020304" pitchFamily="18" charset="0"/>
                <a:cs typeface="Times New Roman" panose="02020603050405020304" pitchFamily="18" charset="0"/>
              </a:rPr>
              <a:t>Nevada Diamond Awards</a:t>
            </a:r>
          </a:p>
          <a:p>
            <a:r>
              <a:rPr lang="en-US" b="1" dirty="0">
                <a:latin typeface="Times New Roman" panose="02020603050405020304" pitchFamily="18" charset="0"/>
                <a:cs typeface="Times New Roman" panose="02020603050405020304" pitchFamily="18" charset="0"/>
              </a:rPr>
              <a:t>Active Republican Women</a:t>
            </a:r>
          </a:p>
          <a:p>
            <a:r>
              <a:rPr lang="en-US" b="1" dirty="0">
                <a:latin typeface="Times New Roman" panose="02020603050405020304" pitchFamily="18" charset="0"/>
                <a:cs typeface="Times New Roman" panose="02020603050405020304" pitchFamily="18" charset="0"/>
              </a:rPr>
              <a:t>Boulder City Republican Women</a:t>
            </a:r>
          </a:p>
          <a:p>
            <a:r>
              <a:rPr lang="en-US" b="1" dirty="0">
                <a:latin typeface="Times New Roman" panose="02020603050405020304" pitchFamily="18" charset="0"/>
                <a:cs typeface="Times New Roman" panose="02020603050405020304" pitchFamily="18" charset="0"/>
              </a:rPr>
              <a:t>Carson City Republican Women</a:t>
            </a:r>
          </a:p>
          <a:p>
            <a:r>
              <a:rPr lang="en-US" b="1" dirty="0">
                <a:latin typeface="Times New Roman" panose="02020603050405020304" pitchFamily="18" charset="0"/>
                <a:cs typeface="Times New Roman" panose="02020603050405020304" pitchFamily="18" charset="0"/>
              </a:rPr>
              <a:t>Douglas County Republican Women</a:t>
            </a:r>
          </a:p>
          <a:p>
            <a:r>
              <a:rPr lang="en-US" b="1" dirty="0">
                <a:latin typeface="Times New Roman" panose="02020603050405020304" pitchFamily="18" charset="0"/>
                <a:cs typeface="Times New Roman" panose="02020603050405020304" pitchFamily="18" charset="0"/>
              </a:rPr>
              <a:t>Fernley Republican Women</a:t>
            </a:r>
          </a:p>
          <a:p>
            <a:r>
              <a:rPr lang="en-US" b="1" dirty="0">
                <a:latin typeface="Times New Roman" panose="02020603050405020304" pitchFamily="18" charset="0"/>
                <a:cs typeface="Times New Roman" panose="02020603050405020304" pitchFamily="18" charset="0"/>
              </a:rPr>
              <a:t>Incline Village/Crystal Bay Republican Women</a:t>
            </a:r>
          </a:p>
          <a:p>
            <a:r>
              <a:rPr lang="en-US" b="1" dirty="0">
                <a:latin typeface="Times New Roman" panose="02020603050405020304" pitchFamily="18" charset="0"/>
                <a:cs typeface="Times New Roman" panose="02020603050405020304" pitchFamily="18" charset="0"/>
              </a:rPr>
              <a:t>Mesquite Republican Women</a:t>
            </a:r>
          </a:p>
          <a:p>
            <a:r>
              <a:rPr lang="en-US" b="1" dirty="0">
                <a:latin typeface="Times New Roman" panose="02020603050405020304" pitchFamily="18" charset="0"/>
                <a:cs typeface="Times New Roman" panose="02020603050405020304" pitchFamily="18" charset="0"/>
              </a:rPr>
              <a:t>Mt. Rose Republican Women</a:t>
            </a:r>
          </a:p>
          <a:p>
            <a:r>
              <a:rPr lang="en-US" b="1" dirty="0">
                <a:latin typeface="Times New Roman" panose="02020603050405020304" pitchFamily="18" charset="0"/>
                <a:cs typeface="Times New Roman" panose="02020603050405020304" pitchFamily="18" charset="0"/>
              </a:rPr>
              <a:t>Republican Women of Reno</a:t>
            </a:r>
          </a:p>
          <a:p>
            <a:r>
              <a:rPr lang="en-US" b="1" dirty="0">
                <a:latin typeface="Times New Roman" panose="02020603050405020304" pitchFamily="18" charset="0"/>
                <a:cs typeface="Times New Roman" panose="02020603050405020304" pitchFamily="18" charset="0"/>
              </a:rPr>
              <a:t>Sierra Nevada Republican Women</a:t>
            </a:r>
          </a:p>
          <a:p>
            <a:r>
              <a:rPr lang="en-US" b="1" dirty="0">
                <a:latin typeface="Times New Roman" panose="02020603050405020304" pitchFamily="18" charset="0"/>
                <a:cs typeface="Times New Roman" panose="02020603050405020304" pitchFamily="18" charset="0"/>
              </a:rPr>
              <a:t>Southern Hills Republican Women</a:t>
            </a:r>
          </a:p>
          <a:p>
            <a:r>
              <a:rPr lang="en-US" b="1" dirty="0">
                <a:latin typeface="Times New Roman" panose="02020603050405020304" pitchFamily="18" charset="0"/>
                <a:cs typeface="Times New Roman" panose="02020603050405020304" pitchFamily="18" charset="0"/>
              </a:rPr>
              <a:t>Sparks Republican Women</a:t>
            </a:r>
          </a:p>
          <a:p>
            <a:r>
              <a:rPr lang="en-US" b="1" dirty="0">
                <a:latin typeface="Times New Roman" panose="02020603050405020304" pitchFamily="18" charset="0"/>
                <a:cs typeface="Times New Roman" panose="02020603050405020304" pitchFamily="18" charset="0"/>
              </a:rPr>
              <a:t>Spring Mountain Republican Women</a:t>
            </a:r>
          </a:p>
          <a:p>
            <a:r>
              <a:rPr lang="en-US" b="1" dirty="0">
                <a:latin typeface="Times New Roman" panose="02020603050405020304" pitchFamily="18" charset="0"/>
                <a:cs typeface="Times New Roman" panose="02020603050405020304" pitchFamily="18" charset="0"/>
              </a:rPr>
              <a:t>Washoe Republican Women</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u="sng" dirty="0">
                <a:solidFill>
                  <a:srgbClr val="FF0000"/>
                </a:solidFill>
                <a:latin typeface="Times New Roman" panose="02020603050405020304" pitchFamily="18" charset="0"/>
                <a:cs typeface="Times New Roman" panose="02020603050405020304" pitchFamily="18" charset="0"/>
              </a:rPr>
              <a:t>Nevada Gold Awards</a:t>
            </a:r>
          </a:p>
          <a:p>
            <a:r>
              <a:rPr lang="en-US" b="1" dirty="0">
                <a:latin typeface="Times New Roman" panose="02020603050405020304" pitchFamily="18" charset="0"/>
                <a:cs typeface="Times New Roman" panose="02020603050405020304" pitchFamily="18" charset="0"/>
              </a:rPr>
              <a:t>Pahrump Republican Women</a:t>
            </a: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u="sng" dirty="0">
                <a:solidFill>
                  <a:srgbClr val="FF0000"/>
                </a:solidFill>
                <a:latin typeface="Times New Roman" panose="02020603050405020304" pitchFamily="18" charset="0"/>
                <a:cs typeface="Times New Roman" panose="02020603050405020304" pitchFamily="18" charset="0"/>
              </a:rPr>
              <a:t>Nevada Silver Awards</a:t>
            </a:r>
          </a:p>
          <a:p>
            <a:r>
              <a:rPr lang="en-US" b="1" dirty="0">
                <a:latin typeface="Times New Roman" panose="02020603050405020304" pitchFamily="18" charset="0"/>
                <a:cs typeface="Times New Roman" panose="02020603050405020304" pitchFamily="18" charset="0"/>
              </a:rPr>
              <a:t>Churchill Republican Women</a:t>
            </a:r>
          </a:p>
          <a:p>
            <a:endParaRPr lang="en-US" b="1" dirty="0">
              <a:latin typeface="Times New Roman" panose="02020603050405020304" pitchFamily="18" charset="0"/>
              <a:cs typeface="Times New Roman" panose="02020603050405020304" pitchFamily="18" charset="0"/>
            </a:endParaRPr>
          </a:p>
          <a:p>
            <a:pPr marL="0" indent="0" algn="ctr">
              <a:buNone/>
            </a:pPr>
            <a:r>
              <a:rPr lang="en-US" b="1" u="sng" dirty="0">
                <a:solidFill>
                  <a:srgbClr val="FF0000"/>
                </a:solidFill>
                <a:latin typeface="Times New Roman" panose="02020603050405020304" pitchFamily="18" charset="0"/>
                <a:cs typeface="Times New Roman" panose="02020603050405020304" pitchFamily="18" charset="0"/>
              </a:rPr>
              <a:t>Nevada Bronze Awards</a:t>
            </a:r>
          </a:p>
          <a:p>
            <a:r>
              <a:rPr lang="en-US" b="1" dirty="0">
                <a:latin typeface="Times New Roman" panose="02020603050405020304" pitchFamily="18" charset="0"/>
                <a:cs typeface="Times New Roman" panose="02020603050405020304" pitchFamily="18" charset="0"/>
              </a:rPr>
              <a:t>Republican Women of Las Vegas</a:t>
            </a:r>
          </a:p>
          <a:p>
            <a:endParaRPr lang="en-US"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0886" y="0"/>
            <a:ext cx="9133114" cy="1447800"/>
          </a:xfrm>
        </p:spPr>
        <p:txBody>
          <a:bodyPr>
            <a:noAutofit/>
          </a:bodyPr>
          <a:lstStyle/>
          <a:p>
            <a:r>
              <a:rPr lang="en-US" sz="2800" dirty="0">
                <a:latin typeface="Times New Roman" panose="02020603050405020304" pitchFamily="18" charset="0"/>
                <a:cs typeface="Times New Roman" panose="02020603050405020304" pitchFamily="18" charset="0"/>
              </a:rPr>
              <a:t>NFRW 39</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Biennial Convention September 26-29, 2019</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NvFRW</a:t>
            </a:r>
            <a:r>
              <a:rPr lang="en-US" sz="2200" dirty="0">
                <a:latin typeface="Times New Roman" panose="02020603050405020304" pitchFamily="18" charset="0"/>
                <a:cs typeface="Times New Roman" panose="02020603050405020304" pitchFamily="18" charset="0"/>
              </a:rPr>
              <a:t> Clubs received thirteen Achievement Awards.</a:t>
            </a:r>
          </a:p>
        </p:txBody>
      </p:sp>
      <p:sp>
        <p:nvSpPr>
          <p:cNvPr id="2" name="Slide Number Placeholder 1"/>
          <p:cNvSpPr>
            <a:spLocks noGrp="1"/>
          </p:cNvSpPr>
          <p:nvPr>
            <p:ph type="sldNum" sz="quarter" idx="12"/>
          </p:nvPr>
        </p:nvSpPr>
        <p:spPr/>
        <p:txBody>
          <a:bodyPr/>
          <a:lstStyle/>
          <a:p>
            <a:fld id="{E19F1FB1-6FC6-41C0-A510-A249985BB26B}" type="slidenum">
              <a:rPr lang="en-US" smtClean="0"/>
              <a:t>3</a:t>
            </a:fld>
            <a:endParaRPr lang="en-US"/>
          </a:p>
        </p:txBody>
      </p:sp>
      <p:pic>
        <p:nvPicPr>
          <p:cNvPr id="7" name="Picture 2" descr="http://www.baentertainmenttc.com/wp-content/uploads/2015/03/bronze.jpg"/>
          <p:cNvPicPr>
            <a:picLocks noChangeAspect="1" noChangeArrowheads="1"/>
          </p:cNvPicPr>
          <p:nvPr/>
        </p:nvPicPr>
        <p:blipFill rotWithShape="1">
          <a:blip r:embed="rId3">
            <a:extLst>
              <a:ext uri="{28A0092B-C50C-407E-A947-70E740481C1C}">
                <a14:useLocalDpi xmlns:a14="http://schemas.microsoft.com/office/drawing/2010/main" val="0"/>
              </a:ext>
            </a:extLst>
          </a:blip>
          <a:srcRect t="9444" b="8093"/>
          <a:stretch/>
        </p:blipFill>
        <p:spPr bwMode="auto">
          <a:xfrm>
            <a:off x="6458105" y="5791200"/>
            <a:ext cx="1714666" cy="9426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bullionstreet.com/uploads/news/2015/7/14379893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318"/>
          <a:stretch/>
        </p:blipFill>
        <p:spPr bwMode="auto">
          <a:xfrm>
            <a:off x="6948201" y="3630049"/>
            <a:ext cx="1224570" cy="1110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ebayimg.com/images/i/111156368363-0-1/s-l10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37" t="777" r="22041" b="878"/>
          <a:stretch/>
        </p:blipFill>
        <p:spPr bwMode="auto">
          <a:xfrm rot="16757915">
            <a:off x="7210535" y="4658679"/>
            <a:ext cx="676375" cy="11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9920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875" y="26988"/>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productiveday.com/wp-content/uploads/2012/06/Sign_Achievement-e1339419101129.jpg"/>
          <p:cNvPicPr>
            <a:picLocks noChangeAspect="1" noChangeArrowheads="1"/>
          </p:cNvPicPr>
          <p:nvPr/>
        </p:nvPicPr>
        <p:blipFill rotWithShape="1">
          <a:blip r:embed="rId3">
            <a:extLst>
              <a:ext uri="{28A0092B-C50C-407E-A947-70E740481C1C}">
                <a14:useLocalDpi xmlns:a14="http://schemas.microsoft.com/office/drawing/2010/main" val="0"/>
              </a:ext>
            </a:extLst>
          </a:blip>
          <a:srcRect t="15786" b="19346"/>
          <a:stretch/>
        </p:blipFill>
        <p:spPr bwMode="auto">
          <a:xfrm>
            <a:off x="1433212" y="1158363"/>
            <a:ext cx="6277576" cy="3230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p:cNvSpPr txBox="1">
            <a:spLocks/>
          </p:cNvSpPr>
          <p:nvPr/>
        </p:nvSpPr>
        <p:spPr>
          <a:xfrm>
            <a:off x="1695289" y="274638"/>
            <a:ext cx="5809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247001"/>
            <a:ext cx="1166088" cy="1166088"/>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309809" y="4388874"/>
            <a:ext cx="852438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The Achievement Awards document must be emailed, </a:t>
            </a:r>
            <a:r>
              <a:rPr lang="en-US" altLang="en-US" sz="2000" b="1" dirty="0">
                <a:solidFill>
                  <a:srgbClr val="FF0000"/>
                </a:solidFill>
                <a:latin typeface="Times New Roman" pitchFamily="18" charset="0"/>
                <a:ea typeface="Calibri" pitchFamily="34" charset="0"/>
                <a:cs typeface="Times New Roman" pitchFamily="18" charset="0"/>
              </a:rPr>
              <a:t>by your club president, no later than </a:t>
            </a:r>
            <a:r>
              <a:rPr kumimoji="0" lang="en-US" altLang="en-US" sz="20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June 1, 2023.  By emailing this document, your club president is certifying that</a:t>
            </a:r>
            <a:r>
              <a:rPr kumimoji="0" lang="en-US" altLang="en-US" sz="2000" b="1" i="0" u="none" strike="noStrike" cap="none" normalizeH="0" dirty="0">
                <a:ln>
                  <a:noFill/>
                </a:ln>
                <a:solidFill>
                  <a:srgbClr val="FF0000"/>
                </a:solidFill>
                <a:effectLst/>
                <a:latin typeface="Times New Roman" pitchFamily="18" charset="0"/>
                <a:ea typeface="Calibri" pitchFamily="34" charset="0"/>
                <a:cs typeface="Times New Roman" pitchFamily="18" charset="0"/>
              </a:rPr>
              <a:t> the information contained in it is correct.</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000" b="1" baseline="0" dirty="0">
                <a:solidFill>
                  <a:srgbClr val="FF0000"/>
                </a:solidFill>
                <a:latin typeface="Times New Roman" pitchFamily="18" charset="0"/>
                <a:cs typeface="Times New Roman" pitchFamily="18" charset="0"/>
              </a:rPr>
              <a:t>The current Achievement</a:t>
            </a:r>
            <a:r>
              <a:rPr lang="en-US" altLang="en-US" sz="2000" b="1" dirty="0">
                <a:solidFill>
                  <a:srgbClr val="FF0000"/>
                </a:solidFill>
                <a:latin typeface="Times New Roman" pitchFamily="18" charset="0"/>
                <a:cs typeface="Times New Roman" pitchFamily="18" charset="0"/>
              </a:rPr>
              <a:t> Awards official report form is for the period January 1, 2022 through December 31, 2023.  Although some programs or activities may occur after the June 1, 2023 deadline, credit will be given as long as they are scheduled.</a:t>
            </a:r>
            <a:endParaRPr kumimoji="0" lang="en-US" altLang="en-US" sz="2000" b="1" i="0" u="none" strike="noStrike" cap="none" normalizeH="0" baseline="0" dirty="0">
              <a:ln>
                <a:noFill/>
              </a:ln>
              <a:solidFill>
                <a:srgbClr val="FF0000"/>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E19F1FB1-6FC6-41C0-A510-A249985BB26B}" type="slidenum">
              <a:rPr lang="en-US" smtClean="0"/>
              <a:t>4</a:t>
            </a:fld>
            <a:endParaRPr lang="en-US"/>
          </a:p>
        </p:txBody>
      </p:sp>
    </p:spTree>
    <p:extLst>
      <p:ext uri="{BB962C8B-B14F-4D97-AF65-F5344CB8AC3E}">
        <p14:creationId xmlns:p14="http://schemas.microsoft.com/office/powerpoint/2010/main" val="315568893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pPr marL="0" indent="0" algn="just">
              <a:buNone/>
            </a:pPr>
            <a:r>
              <a:rPr lang="en-US" sz="2500" b="1" dirty="0">
                <a:latin typeface="Times New Roman" panose="02020603050405020304" pitchFamily="18" charset="0"/>
                <a:cs typeface="Times New Roman" panose="02020603050405020304" pitchFamily="18" charset="0"/>
              </a:rPr>
              <a:t>The Achievement Awards document for 2022-23 has not yet been updated. Until it is, use the 2020-21 document, which was streamlined and made easier to achieve your clubs goals.  Where it says 2020, substitute 2022 and where it says 2021, substitute 2023.  </a:t>
            </a:r>
          </a:p>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endParaRPr lang="en-US" sz="2500" b="1" dirty="0">
              <a:latin typeface="Times New Roman" panose="02020603050405020304" pitchFamily="18" charset="0"/>
              <a:cs typeface="Times New Roman" panose="02020603050405020304" pitchFamily="18" charset="0"/>
            </a:endParaRPr>
          </a:p>
          <a:p>
            <a:pPr marL="0" indent="0" algn="just">
              <a:buNone/>
            </a:pPr>
            <a:r>
              <a:rPr lang="en-US" sz="2500" b="1" dirty="0">
                <a:latin typeface="Times New Roman" panose="02020603050405020304" pitchFamily="18" charset="0"/>
                <a:cs typeface="Times New Roman" panose="02020603050405020304" pitchFamily="18" charset="0"/>
              </a:rPr>
              <a:t>It is really important for your team to use this document for planning, so make sure they all have a copy.  It is all in an excel spreadsheet that does much of the work for you.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8622"/>
            <a:ext cx="1166088" cy="1166088"/>
          </a:xfrm>
          <a:prstGeom prst="rect">
            <a:avLst/>
          </a:prstGeom>
        </p:spPr>
      </p:pic>
      <p:sp>
        <p:nvSpPr>
          <p:cNvPr id="4" name="Slide Number Placeholder 3"/>
          <p:cNvSpPr>
            <a:spLocks noGrp="1"/>
          </p:cNvSpPr>
          <p:nvPr>
            <p:ph type="sldNum" sz="quarter" idx="12"/>
          </p:nvPr>
        </p:nvSpPr>
        <p:spPr/>
        <p:txBody>
          <a:bodyPr/>
          <a:lstStyle/>
          <a:p>
            <a:fld id="{E19F1FB1-6FC6-41C0-A510-A249985BB26B}" type="slidenum">
              <a:rPr lang="en-US" smtClean="0"/>
              <a:t>5</a:t>
            </a:fld>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3657600"/>
            <a:ext cx="323227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spTree>
    <p:extLst>
      <p:ext uri="{BB962C8B-B14F-4D97-AF65-F5344CB8AC3E}">
        <p14:creationId xmlns:p14="http://schemas.microsoft.com/office/powerpoint/2010/main" val="2750803384"/>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8229600" cy="1066800"/>
          </a:xfrm>
        </p:spPr>
        <p:txBody>
          <a:bodyPr>
            <a:normAutofit/>
          </a:bodyPr>
          <a:lstStyle/>
          <a:p>
            <a:pPr marL="0" indent="0" algn="ctr">
              <a:buNone/>
            </a:pPr>
            <a:r>
              <a:rPr lang="en-US" b="1" dirty="0">
                <a:solidFill>
                  <a:srgbClr val="C00000"/>
                </a:solidFill>
                <a:latin typeface="Times New Roman" panose="02020603050405020304" pitchFamily="18" charset="0"/>
                <a:cs typeface="Times New Roman" panose="02020603050405020304" pitchFamily="18" charset="0"/>
              </a:rPr>
              <a:t>You get points for doing things you already do.  Start by identifying those things, like…</a:t>
            </a:r>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deltapoints.boardingarea.com/wp-content/uploads/2012/03/points-words.png"/>
          <p:cNvPicPr>
            <a:picLocks noChangeAspect="1" noChangeArrowheads="1"/>
          </p:cNvPicPr>
          <p:nvPr/>
        </p:nvPicPr>
        <p:blipFill rotWithShape="1">
          <a:blip r:embed="rId2">
            <a:extLst>
              <a:ext uri="{28A0092B-C50C-407E-A947-70E740481C1C}">
                <a14:useLocalDpi xmlns:a14="http://schemas.microsoft.com/office/drawing/2010/main" val="0"/>
              </a:ext>
            </a:extLst>
          </a:blip>
          <a:srcRect l="7332" r="6418"/>
          <a:stretch/>
        </p:blipFill>
        <p:spPr bwMode="auto">
          <a:xfrm>
            <a:off x="307975" y="1685949"/>
            <a:ext cx="4206240" cy="37909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695289" y="274638"/>
            <a:ext cx="58091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Rectangle 1"/>
          <p:cNvSpPr/>
          <p:nvPr/>
        </p:nvSpPr>
        <p:spPr>
          <a:xfrm>
            <a:off x="4632862" y="1905000"/>
            <a:ext cx="4284531" cy="4278094"/>
          </a:xfrm>
          <a:prstGeom prst="rect">
            <a:avLst/>
          </a:prstGeom>
          <a:ln>
            <a:noFill/>
          </a:ln>
        </p:spPr>
        <p:txBody>
          <a:bodyPr wrap="square">
            <a:spAutoFit/>
          </a:bodyPr>
          <a:lstStyle/>
          <a:p>
            <a:r>
              <a:rPr lang="en-US" sz="1200" b="1" u="sng" dirty="0">
                <a:solidFill>
                  <a:srgbClr val="31349F"/>
                </a:solidFill>
                <a:latin typeface="Times New Roman" panose="02020603050405020304" pitchFamily="18" charset="0"/>
                <a:cs typeface="Times New Roman" panose="02020603050405020304" pitchFamily="18" charset="0"/>
              </a:rPr>
              <a:t>From the 2020-21 document which is subject to change, </a:t>
            </a:r>
            <a:r>
              <a:rPr lang="en-US" sz="3200" b="1" u="sng" dirty="0">
                <a:solidFill>
                  <a:srgbClr val="31349F"/>
                </a:solidFill>
                <a:latin typeface="Times New Roman" panose="02020603050405020304" pitchFamily="18" charset="0"/>
                <a:cs typeface="Times New Roman" panose="02020603050405020304" pitchFamily="18" charset="0"/>
              </a:rPr>
              <a:t>there are four levels of achievement awards: </a:t>
            </a:r>
          </a:p>
          <a:p>
            <a:endParaRPr lang="en-US" dirty="0">
              <a:latin typeface="Times New Roman" panose="02020603050405020304" pitchFamily="18" charset="0"/>
              <a:cs typeface="Times New Roman" panose="02020603050405020304" pitchFamily="18" charset="0"/>
            </a:endParaRPr>
          </a:p>
          <a:p>
            <a:r>
              <a:rPr lang="en-US" sz="2800" dirty="0">
                <a:solidFill>
                  <a:srgbClr val="C00000"/>
                </a:solidFill>
                <a:latin typeface="Times New Roman" panose="02020603050405020304" pitchFamily="18" charset="0"/>
                <a:cs typeface="Times New Roman" panose="02020603050405020304" pitchFamily="18" charset="0"/>
              </a:rPr>
              <a:t>Bronze •155 - 179 points</a:t>
            </a:r>
          </a:p>
          <a:p>
            <a:r>
              <a:rPr lang="en-US" sz="2800" dirty="0">
                <a:solidFill>
                  <a:srgbClr val="C00000"/>
                </a:solidFill>
                <a:latin typeface="Times New Roman" panose="02020603050405020304" pitchFamily="18" charset="0"/>
                <a:cs typeface="Times New Roman" panose="02020603050405020304" pitchFamily="18" charset="0"/>
              </a:rPr>
              <a:t>Silver •180 - 204 points </a:t>
            </a:r>
          </a:p>
          <a:p>
            <a:r>
              <a:rPr lang="en-US" sz="2800" dirty="0">
                <a:solidFill>
                  <a:srgbClr val="C00000"/>
                </a:solidFill>
                <a:latin typeface="Times New Roman" panose="02020603050405020304" pitchFamily="18" charset="0"/>
                <a:cs typeface="Times New Roman" panose="02020603050405020304" pitchFamily="18" charset="0"/>
              </a:rPr>
              <a:t>Gold • 205 - 229 points </a:t>
            </a:r>
          </a:p>
          <a:p>
            <a:r>
              <a:rPr lang="en-US" sz="2800" dirty="0">
                <a:solidFill>
                  <a:srgbClr val="C00000"/>
                </a:solidFill>
                <a:latin typeface="Times New Roman" panose="02020603050405020304" pitchFamily="18" charset="0"/>
                <a:cs typeface="Times New Roman" panose="02020603050405020304" pitchFamily="18" charset="0"/>
              </a:rPr>
              <a:t>Diamond • greater than </a:t>
            </a:r>
          </a:p>
          <a:p>
            <a:r>
              <a:rPr lang="en-US" sz="2800" dirty="0">
                <a:solidFill>
                  <a:srgbClr val="C00000"/>
                </a:solidFill>
                <a:latin typeface="Times New Roman" panose="02020603050405020304" pitchFamily="18" charset="0"/>
                <a:cs typeface="Times New Roman" panose="02020603050405020304" pitchFamily="18" charset="0"/>
              </a:rPr>
              <a:t>		230 points</a:t>
            </a:r>
          </a:p>
          <a:p>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19F1FB1-6FC6-41C0-A510-A249985BB26B}" type="slidenum">
              <a:rPr lang="en-US" smtClean="0"/>
              <a:t>6</a:t>
            </a:fld>
            <a:endParaRPr lang="en-US" dirty="0"/>
          </a:p>
        </p:txBody>
      </p:sp>
    </p:spTree>
    <p:extLst>
      <p:ext uri="{BB962C8B-B14F-4D97-AF65-F5344CB8AC3E}">
        <p14:creationId xmlns:p14="http://schemas.microsoft.com/office/powerpoint/2010/main" val="4058111613"/>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80" y="1646990"/>
            <a:ext cx="8229600" cy="4982410"/>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514350" indent="-514350">
              <a:buFont typeface="+mj-lt"/>
              <a:buAutoNum type="arabicPeriod"/>
            </a:pPr>
            <a:endParaRPr lang="en-US"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TextBox 1"/>
          <p:cNvSpPr txBox="1"/>
          <p:nvPr/>
        </p:nvSpPr>
        <p:spPr>
          <a:xfrm>
            <a:off x="2895600" y="5874912"/>
            <a:ext cx="5715000" cy="861774"/>
          </a:xfrm>
          <a:prstGeom prst="rect">
            <a:avLst/>
          </a:prstGeom>
          <a:noFill/>
        </p:spPr>
        <p:txBody>
          <a:bodyPr wrap="square" rtlCol="0">
            <a:spAutoFit/>
          </a:bodyPr>
          <a:lstStyle/>
          <a:p>
            <a:pPr algn="ctr"/>
            <a:r>
              <a:rPr lang="en-US" sz="2500" b="1" dirty="0">
                <a:solidFill>
                  <a:srgbClr val="FF0000"/>
                </a:solidFill>
                <a:latin typeface="Times New Roman" panose="02020603050405020304" pitchFamily="18" charset="0"/>
                <a:cs typeface="Times New Roman" panose="02020603050405020304" pitchFamily="18" charset="0"/>
              </a:rPr>
              <a:t>You get 22 points for things that most clubs are already doing.</a:t>
            </a:r>
          </a:p>
        </p:txBody>
      </p:sp>
      <p:sp>
        <p:nvSpPr>
          <p:cNvPr id="5" name="Slide Number Placeholder 4"/>
          <p:cNvSpPr>
            <a:spLocks noGrp="1"/>
          </p:cNvSpPr>
          <p:nvPr>
            <p:ph type="sldNum" sz="quarter" idx="12"/>
          </p:nvPr>
        </p:nvSpPr>
        <p:spPr/>
        <p:txBody>
          <a:bodyPr/>
          <a:lstStyle/>
          <a:p>
            <a:fld id="{E19F1FB1-6FC6-41C0-A510-A249985BB26B}" type="slidenum">
              <a:rPr lang="en-US" smtClean="0"/>
              <a:t>7</a:t>
            </a:fld>
            <a:endParaRPr lang="en-US"/>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8" name="Picture 4" descr="Image result for meeting notice">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010"/>
          <a:stretch/>
        </p:blipFill>
        <p:spPr bwMode="auto">
          <a:xfrm>
            <a:off x="307975" y="5634427"/>
            <a:ext cx="2349834" cy="11043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5">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23"/>
          <a:stretch/>
        </p:blipFill>
        <p:spPr bwMode="auto">
          <a:xfrm>
            <a:off x="1541834" y="1752600"/>
            <a:ext cx="6065218"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192356"/>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34710"/>
            <a:ext cx="8719881" cy="5058610"/>
          </a:xfrm>
        </p:spPr>
        <p:txBody>
          <a:bodyPr>
            <a:normAutofit/>
          </a:bodyPr>
          <a:lstStyle/>
          <a:p>
            <a:pPr marL="0" indent="0" algn="ctr">
              <a:buNone/>
            </a:pPr>
            <a:r>
              <a:rPr lang="en-US" sz="3000" dirty="0">
                <a:latin typeface="Times New Roman" panose="02020603050405020304" pitchFamily="18" charset="0"/>
                <a:cs typeface="Times New Roman" panose="02020603050405020304" pitchFamily="18" charset="0"/>
              </a:rPr>
              <a:t>You also get points for doing things you can easily do: </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Slide Number Placeholder 1"/>
          <p:cNvSpPr>
            <a:spLocks noGrp="1"/>
          </p:cNvSpPr>
          <p:nvPr>
            <p:ph type="sldNum" sz="quarter" idx="12"/>
          </p:nvPr>
        </p:nvSpPr>
        <p:spPr/>
        <p:txBody>
          <a:bodyPr/>
          <a:lstStyle/>
          <a:p>
            <a:fld id="{E19F1FB1-6FC6-41C0-A510-A249985BB26B}" type="slidenum">
              <a:rPr lang="en-US" smtClean="0"/>
              <a:t>8</a:t>
            </a:fld>
            <a:endParaRPr lang="en-US"/>
          </a:p>
        </p:txBody>
      </p:sp>
      <p:pic>
        <p:nvPicPr>
          <p:cNvPr id="3074" name="Picture 2" descr="C:\Users\Anita\AppData\Local\Microsoft\Windows\INetCache\IE\A3U6UM5H\Facebook-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2511" y="5823915"/>
            <a:ext cx="276143" cy="2761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nita\AppData\Local\Microsoft\Windows\INetCache\IE\EDY5AD1T\twitter-ios-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1465" y="5823915"/>
            <a:ext cx="276144" cy="27614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d2u4q3iydaupsp.cloudfront.net/C9yGhWpY1eEyCG6wN2NcGUVqACGikzzpKf66bxpGmnITpvw24nEWNXd4mmJ4hHdMnmc2R51u37utiLIDsvcmoglyzS3A2LQrc3d8EGF7bl6rRm130mvKWDfcyAJjncy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4658998"/>
            <a:ext cx="1008421" cy="63429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sp>
        <p:nvSpPr>
          <p:cNvPr id="15" name="Rectangle 14"/>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a:ln w="24500" cmpd="dbl">
                  <a:solidFill>
                    <a:schemeClr val="accent1">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1">
                    <a:lumMod val="50000"/>
                  </a:schemeClr>
                </a:solidFill>
                <a:prstDash val="solid"/>
                <a:miter lim="800000"/>
              </a:ln>
              <a:solidFill>
                <a:schemeClr val="accent5">
                  <a:lumMod val="40000"/>
                  <a:lumOff val="60000"/>
                </a:schemeClr>
              </a:soli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 y="2113978"/>
            <a:ext cx="7422033" cy="372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446117"/>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34710"/>
            <a:ext cx="8552222" cy="4713690"/>
          </a:xfrm>
        </p:spPr>
        <p:txBody>
          <a:bodyPr>
            <a:normAutofit/>
          </a:bodyPr>
          <a:lstStyle/>
          <a:p>
            <a:pPr marL="0" indent="0" algn="ctr">
              <a:buNone/>
            </a:pPr>
            <a:r>
              <a:rPr lang="en-US" sz="2800" dirty="0">
                <a:latin typeface="Times New Roman" panose="02020603050405020304" pitchFamily="18" charset="0"/>
                <a:cs typeface="Times New Roman" panose="02020603050405020304" pitchFamily="18" charset="0"/>
              </a:rPr>
              <a:t>You also get points for doing things you can easily </a:t>
            </a:r>
            <a:r>
              <a:rPr lang="en-US" sz="3000" dirty="0">
                <a:latin typeface="Times New Roman" panose="02020603050405020304" pitchFamily="18" charset="0"/>
                <a:cs typeface="Times New Roman" panose="02020603050405020304" pitchFamily="18" charset="0"/>
              </a:rPr>
              <a:t>do: </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p:txBody>
      </p:sp>
      <p:sp>
        <p:nvSpPr>
          <p:cNvPr id="4" name="AutoShape 2" descr="data:image/jpeg;base64,/9j/4AAQSkZJRgABAQAAAQABAAD/2wCEAAkGBxQSEhUUEhQWFhQXGBYYFhUVGBYXGBccGBUXFxUaFRQYHSgiGBwlHBcVITEhJSkrLi4uFx8zODMsNygtLisBCgoKDg0OGhAQGzQkICYsLCwuNDEuMiwsLCwsLCwsLCwsLCwsLCwsLCwsLCwsLCwsLCwsLCwsLCwsLCwsLCwsLP/AABEIAMABBgMBIgACEQEDEQH/xAAcAAABBQEBAQAAAAAAAAAAAAAFAAIDBAYBBwj/xABFEAACAQIDBQUDCAgFBAMBAAABAhEAAwQSIQUGMUFREyJhcZEygaEHFEJSscHR8BYjM1NUcpLSNGKCouFDssLxJKPiFf/EABoBAAIDAQEAAAAAAAAAAAAAAAABAgMEBQb/xAAvEQACAgEEAgAEBAYDAAAAAAAAAQIRAwQSITFBUSIycZEFE2HwFEKhweHxJFKB/9oADAMBAAIRAxEAPwDycCugUgKcorYZToFPFcroFMDsV0CkKkC0xHFFOpRTgKYhAU8CuAVIq0xHAtPFIU6KYjkU6K6oqXJ60CFhsOXZVUFmJgKOJrYbE3Lu9vbW8ndYTrrBA9kx+dKG7tbExBuW7yWnZFdSSIBPPQny417JiMWFWG9rTjBjzHDw0rPmytOkX44J8sE7Z3Vs3bAtMqhonMIDSNdDymBXiuPwL2nZWB7pieXhqNK96x2KQqx4wAJ60D2piM+BvKtoXW7srAJInjA1MamRrVWLI48Fk4KR5xs0IcLdlS7q6vGoUCDMkDlrzHGgV9wzEhQoP0RMDymvQfk22ddZLxheyPcIca5+OoOgAH2ir23dwUxFzt7FxURjN0e1lOnsAe/SQKu/MUZNMq2NxR5URXMtbDb+5nYDuXe0caspUpInjbn2o56msmRVsZKXRCUXHsiIphFTEU0imIiIpsVLlppFIZGaaVqQim0hkcVyKkK0w0hjDTCKkIppFAEZFKnEUqiA0CnikKcBUgEK6KQFWcPh83e0yg6yYJ4SB6jXhqOtAEq4IT7YiJka+4ax058x1q/snZYxV0qrdlwAOVnUnyUZgIHGDQ7EXp0EQOY0BjQGOWnLxNejbBjZ+zluhR29/UFhMBtV0PIIAY6moTltRCbpN+jKbZ3OxeG9q2HWJz2TnAHCWWA6jxZQKBLW6sbyYgNmN1yeuY/Zwjwin4nG4fEGcVh1ZjM3bJFm6SfpMQCrkcgQBSjkflGaOswy819TDKtPArVPunbu/wCExSk/ucSOxucOAcSjnyIoJtLY9/DmL9p08SO6fJx3T7jVsZxfRoTtWuilFPNojUgx1INE9jYeZIjMWVFngCxiT61tsHsFFE3DcuE/RBUiQZIjxAOnjRLIokowcjA2MFcgOUOUEasCF11GvSK2Njde9fw6XFtoIlZzBZEnvGQZ4+etei4fYuEbI3ZrEA5Y7hABg5OB0PMUH3pxfZqEttpxAGgHlWaWZvovWJIz+y8VicFaW3dYEEHLbzezrpm006iCOOtT3dp9pJY6+Jmstirr3GJJJ8aWcjSoPnkadcGvsbQzJkp6yveX8+dCNkXwsTRTGbUUDKAPOoki52b3yMuaSdRJ+/8AOlEMMVw5CHU8x0NB9m70dmGhRIEA+Pj14GhdzbzXbuadZ/I/PSigsM77bOu4i1mR/YDMVMz4FI1De+IJryG7bIJB4gkH3V7HtLHq1goXh2UEgCSokBSCdJmdOdeQXTqfvrTp7popzVwQZaaVqY1G1aCkiNMIqQirWz7Y77kTkWQDzPKaTGiibRiYMdYMetRxWiDtmy53z6AmB2eYiQsdKE7QtgMCBAYBo6HUEeoNRslRRNMIqU0wigCM1wipCKYRSGMrlOIpUgOCnCuCnqKYixh8NMFtE5kcen2x6jrTsRenQRA6aAmIkacPPXWozdOULyH/ADGvvPrTQKYF3Y+AOIv2rI+mwU+X0j7lk+6tzv8A4wG8lpdFtKNOhaDHuUJQ75M8OBefEODltjIpCsQGcEsSQO7CK2p071D8fiTeuvcPF2Lep0HuGlZ8ruVejJrJ7ce33/YjR6cHqOkDUbOO0iwHops3b9+13RcJQ6FH76R/KeXlQXNXc1D5CEpQdxdG2wG8uFIyXsMiCR3rSiBGoIXiNddJrV7KvWLuY23RwZ0B1Gn0lMEe+vHi9S4fmQ+VhqsTJ0kwRwqLR0cP4jlXE1f9D2falxrNsdmAYkk/gOVYTaGLLklhx/OlD9nb54i2MtyLyHQi5x9zjX1miL43C4kd1zh3+rd1t+64OA8TUUqOjj1mLJ5p/qDrdsZTVW5b1opc2LeQglc1s/8AUQh0P+ocPfFVr9uKdmgqm9FN7Ut5cz9vw19xqQ4bNwqrfRlBXl5eX4CigsixeK+ivDr16cq7s0tnGUSZ08ais4RnOgmtDcvnAKFCRedQ2Zwe6P8AJp8dOFTSvhEW/JtcDY7DDvcxGWWCnL3QNSAOOk8NfCvHtp4ntrr3MoXMZCqIAHL30Q2ntK5iGDXWJgAcTBg9Kds/YV2+GZAAo4ZjEnovX7q0Y4fl8yK5z38IBFaaVo1tHZtu3bVluhnMB7cewdeLAweFCSKtTsqfAy1bUnvEgeAn76tYe8tvRVzZtGniR0AGg+NV4pM5PhFJoaZO+LVdVzkj2Q+WAYgEkatHKao37uYyRwAAHl+Z99OMR41C1FErIiKaRUzCoyKQERFMIqU02KQxqWWacoJjpqfSu0+3eK6CCD1pVEZCBTqbThUhDhTq5RDYWz/nGItWeTuAf5Rq/wDtDUdCNzYtfNNkqIi5iNSYMxc1P/1qoPiayYFaf5QcbmvLaGgtrqB9ZoPD+UJWWmsd3ycvWz3ZKXjgkJq1j9m3rBi9ae3PDOpWfInjW7+S7dHORi7690GbKn6RH/UI6A8Op15Cd7snbVrGPiLahWt2mVJMEOSCWMHSJBHjE0rLMOg3wuTpvo+fK7NWNqYfsr1239S46f0uV+6qwpnPap0zpFKaVKgQppyvTK5QFF/Z+1LtgzauMnkdD5rwPvo3a3kt3dMVYBP72ycj+ZU91vhWWFdzUqLseoyY/lZ6BsPCYe4w7K+razkcZLmmsZTo3mK0G3dgq7KUswDElTzPhyryAGjuyN7sVhyMtwsv1bneHrxHuNKmdHF+JLrIvsbe5s6xs9kuXHyxqVy5ieIUKB1P2GsLtLGXcfiS7RmYgKs6KJgAT6+prQbQ3psY9FTEZrDrMOozoZjRohgJAPA0Hv7BuibloC5b179lg4APIgd4adRV+FxXfZqlmjk+R2iZdlWsODcuMl1ARlCk5gehHAfE+FCNr47tWkKqjounHXXrWgznFWRZsotm1b71y4/AxAksBqecDpWfxd3XQL0lVgNAPe9/Grod89hPrjoGupiahIq6Udl4EqnQcJ5mqwWatKyu1MNTunjUZWgZDlnhTGWPOp2HrULUiRGRUbCpTTCKQyMimmpDTCKiMjpV0ilSAYBTxXAKeopiEBW7+S7AAvexD6JbTIDylhmc+BCr/vrDVvktph9miD+uYAOAXBBxCi4Qyeyf1QUSZjSq8zqNew3bU5PwAdoYo3br3D9Ni3lJ0HuECtHuDumcbdzOCMPbIznhnPEIp+0jgPMVlbMZhmJCyMxAkgTqQCRJjlIr2TA76bOw2DjDN+zXu2WDK7MepIgknUkTzrMczTQhOblkfC5+oe3swmJfCm1gsisQFMnJlSIItwIBI05QKy3yV7JxGEu4i3iLTJmW2QTBUlCwMOpKk98c+VedPvDie2e+Lzrcc5mKMVB5AZQYIAgAHkBXoPyb744nE4jsMQyuOzZlbKFeVK6SsAiC3KdKRsx6jFlzJ8p9L0Y35QcP2e0MQOrBv60Vj8Sa7sXcnGYlBct2wts6q1whQ3io4keMRWr342St3bGFVh3Lot5vHI7Zh71Cj31oflI3guYPDoLEK9xsoaAcqqJOUHSeA95oKXpYbsk8nSf+f7nm209xcdYBY2c6jibRD/7R3vhV/wCS7YlrE3r3boHRbcZTyZnEEEagwrajqaH7O37x1pw3bG4J1S5DA/ePcRW++St2vDF4p/avXoPTurmgeA7SPdTI6fHhnlWy/NpnnG+eAtWMZetWARbQqACS2pRWbU68SR7qCV6dj9yrGJxN6cfb+cO7t2ShWKSTClc8kgR0rEbzbu3sDcCXQCGko6+y4HGOhEiRynyNBRqNPOLc64sEVwVr9m4jZrbOe3eXJi1DlXysWdiSbcMNMsFVIMcCfGshQU5Me1Lm7R2uiuCkaZUdzVNhsU9tsyMysOakg+oqvSpDXDtGnw2+FyCt9RdU8WH6t/6lEHTqKt4i/axNpLdm8FZSYS/CMQeQf2WPTUGsbNKaabXRrhrMkeHyv35D21LD2VCOht8dSPb5e0NDz4E0JvYdlAJUgHgSONWMDtq9ZGVH7nO2wDofAo0ir1zauHvhVvI1llEBrPetjzstwH8pq+Oau0a4anHPt1+/f+jPNTGo5d3fdgWw7JiF4/qvbA/zWWhh7poJcQgkEEEcQRBHmDwrQpKXReQmmEVKRV/BbCvXVLqFCgTLMBPl1obS7JJWCMtF9ibuviRKsFAPeJB0HUdaGsv/ADW/3NxNv5vlmX1BVjpAOkLwqvLJxjaJwSb5Kq7oYdOOe6fQeix9tYna2F7O4VylY68a9L2jtTslYuw8BXmu1cQbtxmJJHjy8KqxOT7JzSS4B8Uqc1KrioYBTq0l3c27oUdH68R8KEJs185Q6OBOQ8T4DxjWkpJjaaFsjA9teS3IAJlmPBUUZnZvAKCa2u9YUm3bLuT3rpVXa+qdoe4EZlBVcgBCnhmjlQLdNb1vPftZYWBcLF1YKCHbIyMCCcoB6iRVjGXnd3Z2bNcc3CUB7wYaBSJiOAHQCs+V3KvRnzyqFewfiMPlgg5lOk8CD0I5Gopq9jGhTPtEJP8AMAc3wI9aHioHLmqY6aK7tbZbB4hL6qGK5gVJjMGUrE8uM+6hNOpEYycWpLs2m9m+i4p8NetI1u9YYt3iGXijLDCCdVMggca2998NtzCBVcJeWGynVrbxBlfpIZIkcfMQPFafauFSGUlWHBlJBHkRqKKNUNZK3vVp9mk2xuLjMOru6K1tASzo6kQOcNDfCvR9wU7DZSOdNLt0+rEf7QteXLvLjbltrTYh2tspVg8NmGgIzFS069aMjf0/M2wfYiOy7JLiseGXLLKZkxxg8aRbgyYMcnKNrjz7Mm+JaVyE5gQVYe1m4gg9Z1nr10r1n5YUHzK2W9oXlAPmj5vdp8BXlewwpxNjOwVO1t5mYgKFDgsSTwETXonyy4wNZwyoQwZrjgqZByqBoR/PTZHA/wDj5G/0LO3cKibCtlkUuLNjKSoJUuyTlJ4HvHhWa2H8nzXbAxGIvrh7ZGYZgD3TwZiWAUHQjz5VrvlSi1s1bfIvaTT/ACqW0/oq/vu+DOHtJizcWy7DI9qYUhDlmJkRMaEaUjZlwwlNuX8sV+nvs8029uXcsWu3tXExOH53LRmPFlBOniCfGKzT2ysEgiRIkESOo6ivYtxNj4e0135vi0xFi6sNZOUsDyLAHmpIMqOVU9gYVb+Bx2BgM2HuX0tTqQMzNaM/zhh7qLM0tEpU1xafHfK/X9TzK3gxAzkgnUKolo6npTMRhcolTI4GRBHmK1W62wfnt51zMlsoHNxIkRoF14amfIGo8Zu3dN+7h8POIa2pVnACjUgqGLGAR3hqdcppmX+Hk47kjHmuVf2rse/hiBftNbJ4Fhof5WGh9xqhQUOLi6Zw1ya6a5TA6jlSCCQRwI0I8jRZN4LjgLiETELwHaA5x/LdWGHqaDmnWrRYwPv6E8vKgtx5JRfwsNYbC4W602rjWW+pf71vXhlvKJH+oe+q+1MBfsLqhFsz+sQhrZ15XE09dYHLUVSv3AO6oHCCevX4/Zy4UsDtG7ZM2nZDzg6H+ZeDe+rFlku+TZHV1xJfYa+Ht9kGz988vu+yq+HvlCCCZ8KMDF2sQct62lpzoL1oZFk8O1tDukE8WUAjxoNirDW3ZGEMpKkeI0q6E1Lg1RyRlzEMXry3GVbn6tYElmLEmfD2fhwqttrsLfdtKrHrqQPjqaEtTSdOFPYWbiuRXa6a7UhGgwO9boRmUEc+vDrUlzeUXLmZ7awOByhmHQgngffWZFSLUfy4j3s2+5F60bl202aHOcCYzwDmBXm0EEDwNBtp4S9hmyMXCnVCQy5lPAgHUHqOIOhoSl9gQQTIgg8CI4QRwrWYDfeVCYuyt5eJOkseRZGEE+Iis0sc07ozvE8kdsnTXTMzNdFa5cRsu/GZWssQZKhk15QBmQeld/RGzcE4fFK3dkgw8eBZDM/6aruuzNLQ5F1yZIGuij2L3MxduYRbgESbbA8eHdaD8KC4nCXLZi4joejqV+0U7RlninH5lQyafbiRPCoqdx0oKye9d+iPZ/PD89ahFPxFoK0Bgw0IYSOIngeFMFASu+TtdRoiNIM++uV2gQY2vvRicVaW1ffOqtmBKqGmCupUCdGNaTdre2w+H+ZbRXNaAAS4ASVA9kNGoy8Aw5aHqcFSmguhqMkZbrvxz5N7jdzMJke7hMejZFZlQm2XJCkhcysuUnh7NV/kq2obeOyMTF9WUzzYd9ST10cf6qxQqfB4prVxLiGHRgynoVMjTmPCgnHPGOSMoxquz1+zhl2ThMZeIGZ7tw2h4FithY6alj4E1FuZbP8A/ILW7y2b11rha/c5ObxtgsSR3iAoB6kca8+3k3wv45LaXggCEt3ARmJEAsCTqBm4fWNFNx9v2Rau4HGGMPenK/1GMTJ5CQpB5Ea8dEbYamDy7Y9VS8cs12w9gYxlu4XaBF/DuhKXs/aMjgiIZoedZBIMZfGs/sDcyziMFd7Qrbv2b9xGvEnKq2ypuZlmDC5omPOprW5u0MMc2BxQa1xXK5AI8bZBQ/Gpd2cQ13Y20HYyzPiHY8JLWrbNoOGpNBOot7ZxfT75/qAdtbkAWDiMFfGKtKYcKBnXhwCzPEaQDBnWs/tLd/E4dQ1+w6KeDEaa8ASPZPgYNbj5Frxz4pZ0y22A5SC4n4il8nu372MvXsLjGN23dtu0NHdIIBC9AQx05ZREUyj8jFkUWuHK69WjzUcRPCpr10AZV4HjwPx66x7hW02Buphls4rE45n7Kxce0FQwWKsFJ04ksygDTWZoRt/d+z83+eYG41zDhstxLgAuWWMRmjiDIE+I4zoWUfw84xv/AHRlzXKMbQ3ZxVp8jWXY5Q/6sG4MhJAaUmBoeMcKGYawzuFRWZydFUFmMa6KNTwPpQVOElw0QxRHeLvPaf8AeWLTE9WC9mxPjNs1Ru2ypKsCrKSCGBBBGhDA8DV/HjNhcO31GvWj6rcX/varcT+I1aV/E0ByKYRUpphFajcRMKVPNcpAMAp4FGdq7JVTmQkgiZUFlPXUTl99Q7Nwdq4Ie6EfkCO77zSUlVjp3QOFPAorithMiFs6NAkwfs60MFSTT6ItNdiFPXrzrgFOAp1ZGwngtvYm17F+4B0JzjTweRRzC7+YgaXEt3FkkjVJnjMSD6VkwKeKreGD8E1kkvJqn3j2bc7uIw3ZtHtKIEzxJtZZ/pqW3sXZ2I/w2NCEnRbhB+Byn7awuEwi3r1zNMAACOM6AfY1Wr26p423B46MIMCeY48OlcfJqoQyOFmz+BhkgpOJqsZuNiV1TJcESMrQYnjDx9poHjdmXrP7W06eLKQPc3A0T3d2Vfs2kZrr2liTlcgcefeA+3hWxweOuZRGKV+odAfakaspQ6+INa6aV9nNl+H438raPL5pCt9i8bh3cpfw1tzIGayQGOnUhD6Nzqjd2PgH9m7csNppcHdBPiw1j+ai2u0Zpfh818rTMfNKa1D7kXCM1i7aur4HKeMDqPjQjF7v4q1q9h46qM4/qSRRaM8tPkh3EHTSmmTXQaZTQ4mlNIGlQBNhsdct/s7jp/IzL9holszea9Yw97DplNq8HDhhJBdMhKsCCDAHUaUFpUE4zlHpmt+TneS1gr1xr2bLcQLKiYIaZInhE8Jp/wAmuIVdppqArdqATpMqxHHyFY+uGgthnlHav+rPZNhY9g208LbVHvrfu3rdq4O7cVyCViRzET/nWs9b3wwfY4mw+DOFuXkZHFvVMwVgpKHLkILcl8+FYPB465ZuLdtOy3FMqw4jSOfERpB0itZjPlAN+y9vEYWzcdkZBdHdZZEBhIbUcdCPdSo1x1Sku6q/F/5NJvRvNiMNgNn3cOwXtLadoSqtOW2pCmRwJLzEHxFOu37C4nAbRNkf/LCowUx2d5imW4OuhuKeoFZHa+8Fm/svD4eWF+y4kFTBWLglWGnApoYonfu59g4dwZfDYifL9Zcyz09taC1Zd0nzfCf0rsqfKjs7DW8Rca1dY32uA3rLDRc6ZwyNAkHzOprNWO9g7w/d3bVweTB7bfalan5W8MWxFrEoCbN6zbIcDuk68/5ShrL7C7wxCfXsXIHUoVuj/sPrUoOmmUv4dS+AQRTCKlIppFbzUQkUqeRSqIDsPinQyrEfnpU1/Fl5lVBPEgCT76qgU8CnSCzopwFcAp4FMidWngVOMGZgkcJnz4D4Vy9lzd3h0/5nWgCMCnTGtdAqHHGLbeOnrpRKW2LYRW5pFjdpO4WPFmn0E/nzo/cEL5L9un3UL2TbhFH51I/A1fxlzunxMei/ia8Zzl1Fe3R6N/Bjv0iiMY+XLmOU8qjt3COBI++mxXVFezpHm22yUEEGSZ/Myac766FgIiCZ5RE9KZFdAoA6pgysqeoMH1FEsLt/E2/ZvMR0eHHGeLa/GhoFOAqLxxfaGpyXTD7bzdp/iMPau+MQ3HlmDa+8VG1rZt3it7Dk81lgNf8AVp6UNw2Ed/YRmjjlBMecU/FYG5bjtEZZ4ZgRP/NUvBDw6G3u+aKf/hZ/RK3c/wAPi7b/AOVhlI8DBJ5dBVHF7p4u3r2WYdbZDf7Rr8KiYA1dwt+9bjJdZZE6MYA0HsnTpyqDwSXTKXp8MvDRn79lkMOpVujAg+hqOa2zb13RCuLd1fpC4g15nhpr/LUDY3A3f2uENs/WstAH+mVHwNQcJrtFUtEv5Zffgx9drVHYOCu/scWbZ6Xljr9Lu+HXjUGI3KxI1t9ndXrbcf8AlHwqFlMtJlj4+xm64at4zZ961+0tOg6spA9eBqoaZQ01wzlIV0LodR5a6+VcUUB0GsPvViEwr4Qsr2GEBXEldZ7jAgjXWDIHSqm7l3LirM8CwQ+T9w/BqHmu22KkMORBB8RrQWrJJtNvodfslGKnipKnzBg1CaMby2wMTdjgxDjyuKH/APKhRFbk7VnUIiKVONKgArs7YpY99WAjqKvXtgIBIFwc9Bm5UFsbQuLwY++D9tWBta99c1W1O+yacKI8bguzjU69QQfQ0yxYLawYBEnT4TxMVO7vdMuQB9aB4/eK5cuxosCOMaj/AJ+/ToKsV1yVuhXn5AQPDgeA08NPzFRAVO2JdhBYx0pgWmhM4Fqvj00UdT9mn3irqiquMvM91FJkKNB05/hWbWz24WX6SO7KgvhuQ6fh/wDqm4h5A8ZPqdPsrll9J8D8Tp9lNY6jwA/H7685+HQ3alff7HY1ktuFhTZmzApzX9BplXQkk9Ry99FsYlkqYMEfQK6EDjB6xrWew2I4hySDGvMEcCKnbEAcGzHWIXKBm0JPUxXqHFt3Zw1JJVQTtbGsRFxskH64kgiRM6DSurhMGkznc8RJgacjHKgzY55JnQ8uI6DjVu1csMhzhs8coAJ6cKhKM/ZKMoPwaCzh8MzKWsqrNqOMRwnLMU3EbCwxJMss8ACuURxy6c6zuBFqQXZ1In2Rw6QZq9h74fMoM8cpbh5moOM15JqUH4Ct/HLhkC2FIHGSTqTzOusx8Kjw+9pMBl8yD8eFAsbccGCymPqmRVVbZPlzPThP21JYb5ZF5q4SCm3WW84a2veiWiAD0PnTcLst3AhSqH6QKyR5HnrE+fKqtu6EIgAxx6H0/PKiNvb7ie6I+iv0QBwEVNqSVRIJxbuRMd37LeybinnMEQDrpVLE7uNmiy63BExIVh5jhUuL2+zoVKjXifDpQ1ccVMqAPX8ajFZSbeMqtgbgLDI3d9rQ6VBavMnsEqeqkqfUa0Sxe1rlxcrHTwEetDmFWpNr4kVNpfKwlZ3qxVtT+tLwNA8MNBwOmY+tQ4Te6xeDnFYK2ci5i1ruMfdxPrQ9lrO4K+EY5hKsMrDn5isWqSg00asCWRNS5PQFxmzrr9mt65ZcwOzuWw1uSJC5gOP+qq+J3QLmcNes3VOoUPDdOB04+NZ+49pe8DmIIYALlJKwFLtOsCrV9sxB6AAdfP1k1HTv85On0V6rSYoVa7GYzYeItftLLgdQMy/1LI+NDwdKOYTbOItexeceBOcejzFXDvGW/b4exePUrlb3tr91XPHNGF6SL+WX3KW3rRy4ZzxbD2/9sqD/AEhaDEUT2xtJsRczsoUABUReCqJgfGqBFXwtRSZoRARXakyHpSqVjIkWpFWjt/c3GpGfDsJ4S1vlx+lTBuxiv3J/qT+6qZarDF1KaT+qDa/QM7U5cv4+PH88h0rgFaC1uTjmAIw7EHgcyf3VKNx8f/DN/Vb/ALqtWSL5TDZL0Z4LUipzo+u5OO/h29U8/rVft7ubQAj5roOXc/upPIvALG/K/oZMChmHM3Xbx+z/ANV6Dd3ZxrDvYOWA0jIOZ5hxQHZ24W0F9rDNPPvW/Pk3hXO/EJSnj2xV/Tk3aKCjNtspqmmhjgPh/wC6ewnX8+FGl3Mx2n/x24knVPP63jVy1uligsHCOW6l105aAHrWT8LxyhkcpquPp++jRr5KUFGL8maC07LR4bn43+Hb1T+6u/ohjf4dvVPPrXd3x9nH2S9AALTgtHv0Qxn8O3qnl9aurujjP4dvVPxo3x9h+XL0BLNsEgEwOZ6Udy4UDhmI6Hj4k1z9EcZ+4b1XpPWl+iOM/cN6p+NQk1LyTipR/lItodg47gFsj3zpwMEx50LDECPj+fzqaNjdLGfuG9V/GnJuni51w7x4FJ69aIySXYSjKT6AAWkVrS3918QR3cK6kc8ymfMT48qg/RLGfuG9V6x1qSyITxyXgAlfWuLhyeEeon0o626mLiewaPNfPrUNvdnFMSFskkCdCnA8CNdR4jxpPJFcWGx+gG1uKYUrR/ohjP3DeqdY6039D8Z/Dt6p+NPevYbJejOZKxmKaHI6Ej416odz8b/Dt6p5/WrMY/5ONpG45XCMQWJBz2hz8X8azan4kqNOmTi3YDTVB5fj/wAUZs6qD1A+yrifJ/tLKB81aZ4ZrXX+bzophdyscEUHDNIHVP7ulZtDcJSvg0a2pRjXICK1GVrSnczHfw7eqf3U07lY7+Gb+pP7q6O9ezBsl6MyVpkVp33Jx3LDP7zb6T9aozuPj/4Zv6rf91G9ew2S9Gft3Ssxz8SPiCKVHf0F2h/DN/Vb/urtLcvY9svR69vKga5h1YwCzA+8pQ29bUo3dUZRyAEHKWy6a8RlhiZ1OkVoNs7JGIAlipWYI1GsTI58BQdN3LrtF27KjgZLH3A+zXnNVp8ryycYXu+nqufXs0tE3aILVjNd7M9no2VjGq6lx3U1IGvHNFSi4nE4xYmAMygAheE5pOpmCeEAzxq7d2UhVFyKwRSo7SToY6eXTkKjOyEzZuytTmLg6zmJnNw4/ia62OLjBJ+EiRRe4oAHz1SCYESZkEwcr6ewdRHA8KnXI7fqsUsuRAVg2qpDZRm1OgPTQ6a1ONkJOtq18fHw8T605dlqCD2VoFZykTImSYPmamAsNjrKAziEYElgWcaDhxJ1GnGiNu4GAZSCCJBGoIPAg0NTZSwP1VoEAgcTAIjT3SPKOlW0R1AChAANBJ/DzoAs0qgBudE9T+FIG50SPM/hQBPSqO1m1zR4RPxmpKAFSpUqAFSpUqAFSpUqAFSpUqAFVDGbMRu8qgNzI0JH0gYiZq/SqE4RmqkgIcLZCroInUjxgD7qmpUqklSpAKlSpUwBPY3u3nvZMx1z92MugyefhVnsr0ftFny8PLXXyqsNmv2/aSuXNm55oyxHD76tfNbkQLzeEqh5RqSNddaowJrdarliRNhlcDvkE9RpyH3zU1VPmtz9839K9Z6e6kcK/wC9YHrA6AcDpx14ffN4y3Sqn81uQf1zc/opp0jSnfN7n70/0p0GnDwPrQBapU22pAAJk9TAn0rl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71" y="256341"/>
            <a:ext cx="1581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1" y="368622"/>
            <a:ext cx="1166088" cy="1166088"/>
          </a:xfrm>
          <a:prstGeom prst="rect">
            <a:avLst/>
          </a:prstGeom>
        </p:spPr>
      </p:pic>
      <p:sp>
        <p:nvSpPr>
          <p:cNvPr id="2" name="Slide Number Placeholder 1"/>
          <p:cNvSpPr>
            <a:spLocks noGrp="1"/>
          </p:cNvSpPr>
          <p:nvPr>
            <p:ph type="sldNum" sz="quarter" idx="12"/>
          </p:nvPr>
        </p:nvSpPr>
        <p:spPr/>
        <p:txBody>
          <a:bodyPr/>
          <a:lstStyle/>
          <a:p>
            <a:fld id="{E19F1FB1-6FC6-41C0-A510-A249985BB26B}" type="slidenum">
              <a:rPr lang="en-US" smtClean="0"/>
              <a:t>9</a:t>
            </a:fld>
            <a:endParaRPr lang="en-US" dirty="0"/>
          </a:p>
        </p:txBody>
      </p:sp>
      <p:sp>
        <p:nvSpPr>
          <p:cNvPr id="10" name="Title 1"/>
          <p:cNvSpPr txBox="1">
            <a:spLocks/>
          </p:cNvSpPr>
          <p:nvPr/>
        </p:nvSpPr>
        <p:spPr>
          <a:xfrm>
            <a:off x="1695289" y="274638"/>
            <a:ext cx="580918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Road to Achievement Awards</a:t>
            </a:r>
          </a:p>
        </p:txBody>
      </p:sp>
      <p:sp>
        <p:nvSpPr>
          <p:cNvPr id="13" name="Rectangle 12"/>
          <p:cNvSpPr/>
          <p:nvPr/>
        </p:nvSpPr>
        <p:spPr>
          <a:xfrm>
            <a:off x="2200197" y="757304"/>
            <a:ext cx="4743607"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rPr>
              <a:t>Club Functions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6" b="29738"/>
          <a:stretch/>
        </p:blipFill>
        <p:spPr bwMode="auto">
          <a:xfrm>
            <a:off x="771525" y="2133600"/>
            <a:ext cx="7900988"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514850"/>
            <a:ext cx="468930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872155"/>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1200</Words>
  <Application>Microsoft Office PowerPoint</Application>
  <PresentationFormat>On-screen Show (4:3)</PresentationFormat>
  <Paragraphs>254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Achievement Awards by NvFRW Achievement Awards Chair January 2022 – December 2023 by Anita Trone </vt:lpstr>
      <vt:lpstr>Achievement Awards Chair’s 2022-23 Goals</vt:lpstr>
      <vt:lpstr>NFRW 39th Biennial Convention September 26-29, 2019 NvFRW Clubs received thirteen Achievement Awards.</vt:lpstr>
      <vt:lpstr>PowerPoint Presentation</vt:lpstr>
      <vt:lpstr>Road to Achievement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Awards</dc:title>
  <dc:creator>Anita Trone</dc:creator>
  <cp:lastModifiedBy>Michael Diersen</cp:lastModifiedBy>
  <cp:revision>153</cp:revision>
  <cp:lastPrinted>2019-01-25T15:52:03Z</cp:lastPrinted>
  <dcterms:created xsi:type="dcterms:W3CDTF">2015-12-20T21:26:31Z</dcterms:created>
  <dcterms:modified xsi:type="dcterms:W3CDTF">2022-01-09T21:42:38Z</dcterms:modified>
</cp:coreProperties>
</file>